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66" r:id="rId3"/>
    <p:sldId id="258" r:id="rId4"/>
    <p:sldId id="259" r:id="rId5"/>
    <p:sldId id="261" r:id="rId6"/>
    <p:sldId id="262" r:id="rId7"/>
    <p:sldId id="268" r:id="rId8"/>
    <p:sldId id="267" r:id="rId9"/>
    <p:sldId id="263" r:id="rId10"/>
    <p:sldId id="269" r:id="rId11"/>
    <p:sldId id="265" r:id="rId12"/>
    <p:sldId id="271"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43F75E-87CF-27C9-F4EC-FDC4DC175804}" name="Madeleine Dinh" initials="" userId="S::khanh.h.dinh@mail.mcgill.ca::8c52f10f-dd28-4d59-8ae8-ed65fe3dfc1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917F"/>
    <a:srgbClr val="F4D5CF"/>
    <a:srgbClr val="E96F6F"/>
    <a:srgbClr val="F1C5C4"/>
    <a:srgbClr val="D74F78"/>
    <a:srgbClr val="BF59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10CDA-97EE-3447-7ACC-5C8679BC0E61}" v="162" dt="2024-08-22T02:42:10.707"/>
    <p1510:client id="{B0DA04FC-8889-6643-8E1D-8753530E9E87}" v="1693" dt="2024-08-22T02:51:39.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varScale="1">
        <p:scale>
          <a:sx n="119" d="100"/>
          <a:sy n="119" d="100"/>
        </p:scale>
        <p:origin x="31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2776B-45CB-5249-9A41-955CF7892DC1}"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353D1-F4AA-8447-AE81-0AF66F3C86AF}" type="slidenum">
              <a:rPr lang="en-US" smtClean="0"/>
              <a:t>‹#›</a:t>
            </a:fld>
            <a:endParaRPr lang="en-US"/>
          </a:p>
        </p:txBody>
      </p:sp>
    </p:spTree>
    <p:extLst>
      <p:ext uri="{BB962C8B-B14F-4D97-AF65-F5344CB8AC3E}">
        <p14:creationId xmlns:p14="http://schemas.microsoft.com/office/powerpoint/2010/main" val="3856625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353D1-F4AA-8447-AE81-0AF66F3C86AF}" type="slidenum">
              <a:rPr lang="en-US" smtClean="0"/>
              <a:t>2</a:t>
            </a:fld>
            <a:endParaRPr lang="en-US"/>
          </a:p>
        </p:txBody>
      </p:sp>
    </p:spTree>
    <p:extLst>
      <p:ext uri="{BB962C8B-B14F-4D97-AF65-F5344CB8AC3E}">
        <p14:creationId xmlns:p14="http://schemas.microsoft.com/office/powerpoint/2010/main" val="342087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353D1-F4AA-8447-AE81-0AF66F3C86AF}" type="slidenum">
              <a:rPr lang="en-US" smtClean="0"/>
              <a:t>6</a:t>
            </a:fld>
            <a:endParaRPr lang="en-US"/>
          </a:p>
        </p:txBody>
      </p:sp>
    </p:spTree>
    <p:extLst>
      <p:ext uri="{BB962C8B-B14F-4D97-AF65-F5344CB8AC3E}">
        <p14:creationId xmlns:p14="http://schemas.microsoft.com/office/powerpoint/2010/main" val="1626806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353D1-F4AA-8447-AE81-0AF66F3C86AF}" type="slidenum">
              <a:rPr lang="en-US" smtClean="0"/>
              <a:t>8</a:t>
            </a:fld>
            <a:endParaRPr lang="en-US"/>
          </a:p>
        </p:txBody>
      </p:sp>
    </p:spTree>
    <p:extLst>
      <p:ext uri="{BB962C8B-B14F-4D97-AF65-F5344CB8AC3E}">
        <p14:creationId xmlns:p14="http://schemas.microsoft.com/office/powerpoint/2010/main" val="3236527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353D1-F4AA-8447-AE81-0AF66F3C86AF}" type="slidenum">
              <a:rPr lang="en-US" smtClean="0"/>
              <a:t>9</a:t>
            </a:fld>
            <a:endParaRPr lang="en-US"/>
          </a:p>
        </p:txBody>
      </p:sp>
    </p:spTree>
    <p:extLst>
      <p:ext uri="{BB962C8B-B14F-4D97-AF65-F5344CB8AC3E}">
        <p14:creationId xmlns:p14="http://schemas.microsoft.com/office/powerpoint/2010/main" val="58788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D353D1-F4AA-8447-AE81-0AF66F3C86AF}" type="slidenum">
              <a:rPr lang="en-US" smtClean="0"/>
              <a:t>11</a:t>
            </a:fld>
            <a:endParaRPr lang="en-US"/>
          </a:p>
        </p:txBody>
      </p:sp>
    </p:spTree>
    <p:extLst>
      <p:ext uri="{BB962C8B-B14F-4D97-AF65-F5344CB8AC3E}">
        <p14:creationId xmlns:p14="http://schemas.microsoft.com/office/powerpoint/2010/main" val="404890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D937-AB3A-D96F-B4B7-8104378E4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39DA87-F7D4-09E8-EE16-69ADB8D6B8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4B741-170E-36B0-AA0A-5DEF51A95F80}"/>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33F41586-EED8-1442-A6F0-BEF94AB2C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D88B3-88DE-E0D1-D02E-CF3835687F5F}"/>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180582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0E1-8883-079F-ED27-B26A2C44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7FE58-56EA-F19D-2AF0-222DE4D2F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AD21F-2B98-02EB-CCB3-20EFD4E37CAC}"/>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6AD409A8-6AA2-CA8D-8EB3-ACF2E0266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A440D-2D06-7AE4-E143-3AD221A0665C}"/>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947843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8BB9B2-F5BC-C985-CF48-7E5F58996C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824E27-EC6E-8244-8C62-0731CDC74C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63346-46E6-CD83-BB21-E5F766227CCC}"/>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21473BA4-F6CA-04FB-1F19-52118032E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86905-5FF6-7132-793E-33DBE9F15375}"/>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006550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97E2-5B71-D6E7-C378-09E70FC67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3F12C-0849-377B-D117-ACA64440E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50F4C-6798-412A-7AFA-94AAFDAD24BB}"/>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B43C48AE-9F65-F5AF-9511-50E21953E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F22B9-0451-99D1-7437-18424CC24596}"/>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1607190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8AE8-C611-FEE9-C485-C79BE3F04C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A6D05-3481-47B9-07EA-8336DA42EE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A959B-1805-73AF-3CAD-28AB66D22272}"/>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5D5BC0E8-ED66-0CFC-81FB-718E484DF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A5E86-1A8A-F3CB-B032-BF991F0CFEC3}"/>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1039108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23F6-AD7E-C187-CF1C-1C345D3E6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D8A46C-1C18-921A-6A8D-D4E2E4D3F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A48C9C-DC77-CD0D-096A-47679E818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D5D642-528C-0735-E607-B063094FDF76}"/>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6" name="Footer Placeholder 5">
            <a:extLst>
              <a:ext uri="{FF2B5EF4-FFF2-40B4-BE49-F238E27FC236}">
                <a16:creationId xmlns:a16="http://schemas.microsoft.com/office/drawing/2014/main" id="{B6A33462-4716-2A95-E063-3DBDC52E1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BC5C0-83DC-8F3E-218A-16B037A143B2}"/>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10342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D1D9-970B-A85A-3D58-C98EFC1404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406C-9CC9-4E95-3D76-0F850474A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AFC91A-FF3C-CF44-5B3A-6058698D82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EBF071-221B-0D87-2915-51557C2E1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3F26E8-DE10-F1EA-A525-D1E487BD4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19B64B-F5EB-63EC-94DF-131B615C7E5D}"/>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8" name="Footer Placeholder 7">
            <a:extLst>
              <a:ext uri="{FF2B5EF4-FFF2-40B4-BE49-F238E27FC236}">
                <a16:creationId xmlns:a16="http://schemas.microsoft.com/office/drawing/2014/main" id="{7A6F31F4-7248-F4DE-5416-4E8E8224F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92394-2278-C930-12BC-728F558D700E}"/>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128317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F6E7-4BA1-02CE-F31E-F11600F0C2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50846B-2F08-3599-10D1-9D157A0B2C40}"/>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4" name="Footer Placeholder 3">
            <a:extLst>
              <a:ext uri="{FF2B5EF4-FFF2-40B4-BE49-F238E27FC236}">
                <a16:creationId xmlns:a16="http://schemas.microsoft.com/office/drawing/2014/main" id="{10CC9FF4-57C0-8CD1-76CA-89A4E40CE8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2FE6A3-DDC0-6F05-B571-56D16EDB8B44}"/>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3993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ABC6-FEA8-C5F9-AE47-BE4FA3E00957}"/>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3" name="Footer Placeholder 2">
            <a:extLst>
              <a:ext uri="{FF2B5EF4-FFF2-40B4-BE49-F238E27FC236}">
                <a16:creationId xmlns:a16="http://schemas.microsoft.com/office/drawing/2014/main" id="{DE6F963A-D67C-0A07-073D-1DFE29078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A6F36-6881-FC9C-A224-FA33A216B025}"/>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88651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16BE5-6194-7A3F-01F9-D6D5BD89A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9BBB7-BF7B-E833-232B-74AECA825B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BC9F8A-C6C1-7006-9B1B-897803DDE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69420-A981-1E95-C38F-072FAB95D80F}"/>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6" name="Footer Placeholder 5">
            <a:extLst>
              <a:ext uri="{FF2B5EF4-FFF2-40B4-BE49-F238E27FC236}">
                <a16:creationId xmlns:a16="http://schemas.microsoft.com/office/drawing/2014/main" id="{93F2FEAF-B907-CFD9-ECDC-42EC51047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62A81F-2DC7-54EA-F0C5-AFA1DC216D1A}"/>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399642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68F9-DCCF-245B-5C44-E845CC3E3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AB8527-2DC2-C434-DDB3-E435699AC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6B6224-2D9F-96AC-3B82-2953A1854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4ACE3-54CE-0F49-2C59-3EC82D789DCA}"/>
              </a:ext>
            </a:extLst>
          </p:cNvPr>
          <p:cNvSpPr>
            <a:spLocks noGrp="1"/>
          </p:cNvSpPr>
          <p:nvPr>
            <p:ph type="dt" sz="half" idx="10"/>
          </p:nvPr>
        </p:nvSpPr>
        <p:spPr/>
        <p:txBody>
          <a:bodyPr/>
          <a:lstStyle/>
          <a:p>
            <a:fld id="{8BEC9E38-5B38-FD48-8710-B052E8AD151F}" type="datetimeFigureOut">
              <a:rPr lang="en-US" smtClean="0"/>
              <a:t>8/22/24</a:t>
            </a:fld>
            <a:endParaRPr lang="en-US"/>
          </a:p>
        </p:txBody>
      </p:sp>
      <p:sp>
        <p:nvSpPr>
          <p:cNvPr id="6" name="Footer Placeholder 5">
            <a:extLst>
              <a:ext uri="{FF2B5EF4-FFF2-40B4-BE49-F238E27FC236}">
                <a16:creationId xmlns:a16="http://schemas.microsoft.com/office/drawing/2014/main" id="{0554968E-35E8-0A4D-70B3-DD695512C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41B93-206C-59B8-E3DE-67218DA3BC32}"/>
              </a:ext>
            </a:extLst>
          </p:cNvPr>
          <p:cNvSpPr>
            <a:spLocks noGrp="1"/>
          </p:cNvSpPr>
          <p:nvPr>
            <p:ph type="sldNum" sz="quarter" idx="12"/>
          </p:nvPr>
        </p:nvSpPr>
        <p:spPr/>
        <p:txBody>
          <a:bodyPr/>
          <a:lstStyle/>
          <a:p>
            <a:fld id="{A9404F5C-4263-4043-9F5F-21FFF68301D1}" type="slidenum">
              <a:rPr lang="en-US" smtClean="0"/>
              <a:t>‹#›</a:t>
            </a:fld>
            <a:endParaRPr lang="en-US"/>
          </a:p>
        </p:txBody>
      </p:sp>
    </p:spTree>
    <p:extLst>
      <p:ext uri="{BB962C8B-B14F-4D97-AF65-F5344CB8AC3E}">
        <p14:creationId xmlns:p14="http://schemas.microsoft.com/office/powerpoint/2010/main" val="633736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11395-DFE4-E68F-ABCC-2AA7318F6D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3046D-09BD-2095-188F-B8E686CACC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41051-C993-10D9-EC09-06B8F4B5A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EC9E38-5B38-FD48-8710-B052E8AD151F}" type="datetimeFigureOut">
              <a:rPr lang="en-US" smtClean="0"/>
              <a:t>8/22/24</a:t>
            </a:fld>
            <a:endParaRPr lang="en-US"/>
          </a:p>
        </p:txBody>
      </p:sp>
      <p:sp>
        <p:nvSpPr>
          <p:cNvPr id="5" name="Footer Placeholder 4">
            <a:extLst>
              <a:ext uri="{FF2B5EF4-FFF2-40B4-BE49-F238E27FC236}">
                <a16:creationId xmlns:a16="http://schemas.microsoft.com/office/drawing/2014/main" id="{62F196CC-5D0E-CBF9-66B9-1A20A5B73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2A3F64-DD45-C31A-06C2-EFE38E3D6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404F5C-4263-4043-9F5F-21FFF68301D1}" type="slidenum">
              <a:rPr lang="en-US" smtClean="0"/>
              <a:t>‹#›</a:t>
            </a:fld>
            <a:endParaRPr lang="en-US"/>
          </a:p>
        </p:txBody>
      </p:sp>
    </p:spTree>
    <p:extLst>
      <p:ext uri="{BB962C8B-B14F-4D97-AF65-F5344CB8AC3E}">
        <p14:creationId xmlns:p14="http://schemas.microsoft.com/office/powerpoint/2010/main" val="1765088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63C99588-429A-3618-038C-6E333423E833}"/>
              </a:ext>
            </a:extLst>
          </p:cNvPr>
          <p:cNvPicPr>
            <a:picLocks noChangeAspect="1"/>
          </p:cNvPicPr>
          <p:nvPr/>
        </p:nvPicPr>
        <p:blipFill>
          <a:blip r:embed="rId2"/>
          <a:srcRect b="19"/>
          <a:stretch/>
        </p:blipFill>
        <p:spPr>
          <a:xfrm>
            <a:off x="-3784" y="312411"/>
            <a:ext cx="12194260" cy="6858000"/>
          </a:xfrm>
          <a:prstGeom prst="rect">
            <a:avLst/>
          </a:prstGeom>
        </p:spPr>
      </p:pic>
      <p:sp>
        <p:nvSpPr>
          <p:cNvPr id="9" name="Rectangle 8">
            <a:extLst>
              <a:ext uri="{FF2B5EF4-FFF2-40B4-BE49-F238E27FC236}">
                <a16:creationId xmlns:a16="http://schemas.microsoft.com/office/drawing/2014/main" id="{8611E0A6-F274-BBF1-9895-CD190666E0A8}"/>
              </a:ext>
            </a:extLst>
          </p:cNvPr>
          <p:cNvSpPr/>
          <p:nvPr/>
        </p:nvSpPr>
        <p:spPr>
          <a:xfrm>
            <a:off x="-3784" y="341718"/>
            <a:ext cx="12194259" cy="6858000"/>
          </a:xfrm>
          <a:prstGeom prst="rect">
            <a:avLst/>
          </a:prstGeom>
          <a:solidFill>
            <a:schemeClr val="tx1">
              <a:alpha val="3965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TextBox 15">
            <a:extLst>
              <a:ext uri="{FF2B5EF4-FFF2-40B4-BE49-F238E27FC236}">
                <a16:creationId xmlns:a16="http://schemas.microsoft.com/office/drawing/2014/main" id="{6F4C0C0B-21BF-43F2-9A38-92DA359D5C20}"/>
              </a:ext>
            </a:extLst>
          </p:cNvPr>
          <p:cNvSpPr txBox="1"/>
          <p:nvPr/>
        </p:nvSpPr>
        <p:spPr>
          <a:xfrm>
            <a:off x="685481" y="1679521"/>
            <a:ext cx="5367552" cy="1862048"/>
          </a:xfrm>
          <a:prstGeom prst="rect">
            <a:avLst/>
          </a:prstGeom>
          <a:noFill/>
        </p:spPr>
        <p:txBody>
          <a:bodyPr wrap="square" rtlCol="0">
            <a:spAutoFit/>
          </a:bodyPr>
          <a:lstStyle/>
          <a:p>
            <a:r>
              <a:rPr lang="en-US" sz="11500">
                <a:solidFill>
                  <a:srgbClr val="E9917F"/>
                </a:solidFill>
                <a:latin typeface="+mj-lt"/>
                <a:ea typeface="Helvetica Neue" panose="02000503000000020004" pitchFamily="2" charset="0"/>
                <a:cs typeface="Helvetica Neue" panose="02000503000000020004" pitchFamily="2" charset="0"/>
              </a:rPr>
              <a:t>FireBnB</a:t>
            </a:r>
          </a:p>
        </p:txBody>
      </p:sp>
      <p:sp>
        <p:nvSpPr>
          <p:cNvPr id="19" name="Rounded Rectangle 18">
            <a:extLst>
              <a:ext uri="{FF2B5EF4-FFF2-40B4-BE49-F238E27FC236}">
                <a16:creationId xmlns:a16="http://schemas.microsoft.com/office/drawing/2014/main" id="{6D90B9A2-F3D1-6025-B6C2-8A3278E553E9}"/>
              </a:ext>
            </a:extLst>
          </p:cNvPr>
          <p:cNvSpPr/>
          <p:nvPr/>
        </p:nvSpPr>
        <p:spPr>
          <a:xfrm>
            <a:off x="748374" y="5182624"/>
            <a:ext cx="4299852" cy="424498"/>
          </a:xfrm>
          <a:prstGeom prst="roundRect">
            <a:avLst>
              <a:gd name="adj" fmla="val 50000"/>
            </a:avLst>
          </a:prstGeom>
          <a:solidFill>
            <a:srgbClr val="E991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9917F"/>
              </a:solidFill>
            </a:endParaRPr>
          </a:p>
        </p:txBody>
      </p:sp>
      <p:sp>
        <p:nvSpPr>
          <p:cNvPr id="20" name="TextBox 19">
            <a:extLst>
              <a:ext uri="{FF2B5EF4-FFF2-40B4-BE49-F238E27FC236}">
                <a16:creationId xmlns:a16="http://schemas.microsoft.com/office/drawing/2014/main" id="{8F82C013-E704-596C-4330-37A16C2F1686}"/>
              </a:ext>
            </a:extLst>
          </p:cNvPr>
          <p:cNvSpPr txBox="1"/>
          <p:nvPr/>
        </p:nvSpPr>
        <p:spPr>
          <a:xfrm>
            <a:off x="924906" y="5221089"/>
            <a:ext cx="4695092" cy="338554"/>
          </a:xfrm>
          <a:prstGeom prst="rect">
            <a:avLst/>
          </a:prstGeom>
          <a:noFill/>
        </p:spPr>
        <p:txBody>
          <a:bodyPr wrap="square" rtlCol="0">
            <a:spAutoFit/>
          </a:bodyPr>
          <a:lstStyle/>
          <a:p>
            <a:r>
              <a:rPr lang="en-US" sz="1600" b="1">
                <a:solidFill>
                  <a:srgbClr val="FFFFFF"/>
                </a:solidFill>
                <a:ea typeface="Helvetica Neue" panose="02000503000000020004" pitchFamily="2" charset="0"/>
                <a:cs typeface="Helvetica Neue" panose="02000503000000020004" pitchFamily="2" charset="0"/>
              </a:rPr>
              <a:t>Course: INSY661-075 Capstone Project</a:t>
            </a:r>
          </a:p>
        </p:txBody>
      </p:sp>
      <p:sp>
        <p:nvSpPr>
          <p:cNvPr id="22" name="TextBox 21">
            <a:extLst>
              <a:ext uri="{FF2B5EF4-FFF2-40B4-BE49-F238E27FC236}">
                <a16:creationId xmlns:a16="http://schemas.microsoft.com/office/drawing/2014/main" id="{EB790500-225C-E203-529D-A6C9AE6D32CC}"/>
              </a:ext>
            </a:extLst>
          </p:cNvPr>
          <p:cNvSpPr txBox="1"/>
          <p:nvPr/>
        </p:nvSpPr>
        <p:spPr>
          <a:xfrm>
            <a:off x="795126" y="3316732"/>
            <a:ext cx="4695092" cy="1892826"/>
          </a:xfrm>
          <a:prstGeom prst="rect">
            <a:avLst/>
          </a:prstGeom>
          <a:noFill/>
        </p:spPr>
        <p:txBody>
          <a:bodyPr wrap="square" lIns="91440" tIns="45720" rIns="91440" bIns="45720" rtlCol="0" anchor="t">
            <a:spAutoFit/>
          </a:bodyPr>
          <a:lstStyle/>
          <a:p>
            <a:pPr>
              <a:spcAft>
                <a:spcPts val="600"/>
              </a:spcAft>
            </a:pPr>
            <a:r>
              <a:rPr lang="en-US" sz="1600" b="1">
                <a:solidFill>
                  <a:schemeClr val="bg1"/>
                </a:solidFill>
                <a:latin typeface="+mj-lt"/>
              </a:rPr>
              <a:t>Presented by Group 4: </a:t>
            </a:r>
          </a:p>
          <a:p>
            <a:pPr lvl="1"/>
            <a:r>
              <a:rPr lang="en-US" sz="1600">
                <a:solidFill>
                  <a:schemeClr val="bg1"/>
                </a:solidFill>
                <a:latin typeface="+mj-lt"/>
              </a:rPr>
              <a:t>	Lee, Jonah</a:t>
            </a:r>
          </a:p>
          <a:p>
            <a:pPr lvl="1"/>
            <a:r>
              <a:rPr lang="en-US" sz="1600">
                <a:solidFill>
                  <a:schemeClr val="bg1"/>
                </a:solidFill>
                <a:latin typeface="+mj-lt"/>
              </a:rPr>
              <a:t>	Biju, Berly</a:t>
            </a:r>
          </a:p>
          <a:p>
            <a:pPr lvl="1"/>
            <a:r>
              <a:rPr lang="en-US" sz="1600">
                <a:solidFill>
                  <a:schemeClr val="bg1"/>
                </a:solidFill>
                <a:latin typeface="+mj-lt"/>
              </a:rPr>
              <a:t>	Dinh, Madeleine</a:t>
            </a:r>
          </a:p>
          <a:p>
            <a:pPr lvl="1"/>
            <a:r>
              <a:rPr lang="en-US" sz="1600">
                <a:solidFill>
                  <a:schemeClr val="bg1"/>
                </a:solidFill>
                <a:latin typeface="+mj-lt"/>
              </a:rPr>
              <a:t>	Foo, Hazel</a:t>
            </a:r>
          </a:p>
          <a:p>
            <a:pPr lvl="1"/>
            <a:r>
              <a:rPr lang="en-US" sz="1600">
                <a:solidFill>
                  <a:schemeClr val="bg1"/>
                </a:solidFill>
                <a:latin typeface="+mj-lt"/>
              </a:rPr>
              <a:t>	He, Chloe</a:t>
            </a:r>
          </a:p>
          <a:p>
            <a:r>
              <a:rPr lang="en-US" sz="1600">
                <a:solidFill>
                  <a:schemeClr val="bg1"/>
                </a:solidFill>
                <a:latin typeface="+mj-lt"/>
              </a:rPr>
              <a:t>	</a:t>
            </a:r>
          </a:p>
        </p:txBody>
      </p:sp>
      <p:pic>
        <p:nvPicPr>
          <p:cNvPr id="25" name="Picture 24">
            <a:extLst>
              <a:ext uri="{FF2B5EF4-FFF2-40B4-BE49-F238E27FC236}">
                <a16:creationId xmlns:a16="http://schemas.microsoft.com/office/drawing/2014/main" id="{6323E736-B36D-02BA-8AD3-C67FDB3F5AAA}"/>
              </a:ext>
            </a:extLst>
          </p:cNvPr>
          <p:cNvPicPr>
            <a:picLocks noChangeAspect="1"/>
          </p:cNvPicPr>
          <p:nvPr/>
        </p:nvPicPr>
        <p:blipFill>
          <a:blip r:embed="rId3">
            <a:alphaModFix/>
          </a:blip>
          <a:stretch>
            <a:fillRect/>
          </a:stretch>
        </p:blipFill>
        <p:spPr>
          <a:xfrm>
            <a:off x="7225119" y="772497"/>
            <a:ext cx="4855719" cy="4834625"/>
          </a:xfrm>
          <a:prstGeom prst="ellipse">
            <a:avLst/>
          </a:prstGeom>
          <a:solidFill>
            <a:schemeClr val="bg1">
              <a:alpha val="0"/>
            </a:schemeClr>
          </a:solidFill>
        </p:spPr>
      </p:pic>
      <p:sp>
        <p:nvSpPr>
          <p:cNvPr id="29" name="Arc 28">
            <a:extLst>
              <a:ext uri="{FF2B5EF4-FFF2-40B4-BE49-F238E27FC236}">
                <a16:creationId xmlns:a16="http://schemas.microsoft.com/office/drawing/2014/main" id="{C20EACAE-F269-8AE3-3843-73C2D562AA7A}"/>
              </a:ext>
            </a:extLst>
          </p:cNvPr>
          <p:cNvSpPr/>
          <p:nvPr/>
        </p:nvSpPr>
        <p:spPr>
          <a:xfrm rot="12642181">
            <a:off x="6574533" y="702663"/>
            <a:ext cx="5653355" cy="5266710"/>
          </a:xfrm>
          <a:prstGeom prst="arc">
            <a:avLst>
              <a:gd name="adj1" fmla="val 13356028"/>
              <a:gd name="adj2" fmla="val 1354462"/>
            </a:avLst>
          </a:prstGeom>
          <a:ln w="28575">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Graphic 17" descr="Database with solid fill">
            <a:extLst>
              <a:ext uri="{FF2B5EF4-FFF2-40B4-BE49-F238E27FC236}">
                <a16:creationId xmlns:a16="http://schemas.microsoft.com/office/drawing/2014/main" id="{9341F100-1740-3A9D-D9B0-5C921BB25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4249" y="3042430"/>
            <a:ext cx="931232" cy="931232"/>
          </a:xfrm>
          <a:prstGeom prst="rect">
            <a:avLst/>
          </a:prstGeom>
        </p:spPr>
      </p:pic>
      <p:pic>
        <p:nvPicPr>
          <p:cNvPr id="31" name="Picture 30">
            <a:extLst>
              <a:ext uri="{FF2B5EF4-FFF2-40B4-BE49-F238E27FC236}">
                <a16:creationId xmlns:a16="http://schemas.microsoft.com/office/drawing/2014/main" id="{C398098C-BC8A-1EA0-5BFE-FB3A7CFB2AAF}"/>
              </a:ext>
            </a:extLst>
          </p:cNvPr>
          <p:cNvPicPr>
            <a:picLocks noChangeAspect="1"/>
          </p:cNvPicPr>
          <p:nvPr/>
        </p:nvPicPr>
        <p:blipFill>
          <a:blip r:embed="rId6"/>
          <a:stretch>
            <a:fillRect/>
          </a:stretch>
        </p:blipFill>
        <p:spPr>
          <a:xfrm>
            <a:off x="9459750" y="4991548"/>
            <a:ext cx="1881230" cy="1708412"/>
          </a:xfrm>
          <a:prstGeom prst="ellipse">
            <a:avLst/>
          </a:prstGeom>
          <a:ln w="76200">
            <a:solidFill>
              <a:srgbClr val="E9917F"/>
            </a:solidFill>
          </a:ln>
        </p:spPr>
      </p:pic>
      <p:pic>
        <p:nvPicPr>
          <p:cNvPr id="24" name="Picture 23">
            <a:extLst>
              <a:ext uri="{FF2B5EF4-FFF2-40B4-BE49-F238E27FC236}">
                <a16:creationId xmlns:a16="http://schemas.microsoft.com/office/drawing/2014/main" id="{B71012B1-D7A3-CD3B-C27E-DBC8A151F8A0}"/>
              </a:ext>
            </a:extLst>
          </p:cNvPr>
          <p:cNvPicPr>
            <a:picLocks noChangeAspect="1"/>
          </p:cNvPicPr>
          <p:nvPr/>
        </p:nvPicPr>
        <p:blipFill>
          <a:blip r:embed="rId7"/>
          <a:stretch>
            <a:fillRect/>
          </a:stretch>
        </p:blipFill>
        <p:spPr>
          <a:xfrm>
            <a:off x="7502836" y="255552"/>
            <a:ext cx="1474044" cy="1357099"/>
          </a:xfrm>
          <a:prstGeom prst="ellipse">
            <a:avLst/>
          </a:prstGeom>
          <a:ln w="76200">
            <a:solidFill>
              <a:schemeClr val="bg1"/>
            </a:solidFill>
          </a:ln>
        </p:spPr>
      </p:pic>
    </p:spTree>
    <p:extLst>
      <p:ext uri="{BB962C8B-B14F-4D97-AF65-F5344CB8AC3E}">
        <p14:creationId xmlns:p14="http://schemas.microsoft.com/office/powerpoint/2010/main" val="358469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ving room with a large window overlooking the ocean&#10;&#10;Description automatically generated">
            <a:extLst>
              <a:ext uri="{FF2B5EF4-FFF2-40B4-BE49-F238E27FC236}">
                <a16:creationId xmlns:a16="http://schemas.microsoft.com/office/drawing/2014/main" id="{21ACFCDF-8A9E-45CD-ACF7-B6B45FB3CEFA}"/>
              </a:ext>
            </a:extLst>
          </p:cNvPr>
          <p:cNvPicPr>
            <a:picLocks noChangeAspect="1"/>
          </p:cNvPicPr>
          <p:nvPr/>
        </p:nvPicPr>
        <p:blipFill>
          <a:blip r:embed="rId2"/>
          <a:srcRect l="9091" t="31818"/>
          <a:stretch/>
        </p:blipFill>
        <p:spPr>
          <a:xfrm>
            <a:off x="19" y="9635"/>
            <a:ext cx="12191981" cy="6857990"/>
          </a:xfrm>
          <a:prstGeom prst="rect">
            <a:avLst/>
          </a:prstGeom>
        </p:spPr>
      </p:pic>
      <p:sp>
        <p:nvSpPr>
          <p:cNvPr id="18" name="Rectangle 1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C8886-E99E-6F8E-95AB-62B3FA89150B}"/>
              </a:ext>
            </a:extLst>
          </p:cNvPr>
          <p:cNvSpPr>
            <a:spLocks noGrp="1"/>
          </p:cNvSpPr>
          <p:nvPr>
            <p:ph type="title"/>
          </p:nvPr>
        </p:nvSpPr>
        <p:spPr>
          <a:xfrm>
            <a:off x="157127" y="3003270"/>
            <a:ext cx="7986411" cy="2387600"/>
          </a:xfrm>
        </p:spPr>
        <p:txBody>
          <a:bodyPr vert="horz" lIns="91440" tIns="45720" rIns="91440" bIns="45720" rtlCol="0" anchor="b">
            <a:normAutofit/>
          </a:bodyPr>
          <a:lstStyle/>
          <a:p>
            <a:r>
              <a:rPr lang="en-US" sz="5400">
                <a:solidFill>
                  <a:schemeClr val="bg1"/>
                </a:solidFill>
              </a:rPr>
              <a:t>Query 1 Learning Point</a:t>
            </a:r>
          </a:p>
        </p:txBody>
      </p:sp>
      <p:sp>
        <p:nvSpPr>
          <p:cNvPr id="19"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E9917F">
              <a:alpha val="691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D33DD3F-9CAA-B8BC-E73B-F596C77AAEBD}"/>
              </a:ext>
            </a:extLst>
          </p:cNvPr>
          <p:cNvSpPr/>
          <p:nvPr/>
        </p:nvSpPr>
        <p:spPr>
          <a:xfrm>
            <a:off x="7777780" y="3022333"/>
            <a:ext cx="4414202" cy="3840480"/>
          </a:xfrm>
          <a:prstGeom prst="rect">
            <a:avLst/>
          </a:prstGeom>
          <a:solidFill>
            <a:srgbClr val="E9917F">
              <a:alpha val="625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E48709-EE36-4CF1-756E-DE1DF833655F}"/>
              </a:ext>
            </a:extLst>
          </p:cNvPr>
          <p:cNvSpPr/>
          <p:nvPr/>
        </p:nvSpPr>
        <p:spPr>
          <a:xfrm>
            <a:off x="8143538" y="3281083"/>
            <a:ext cx="3775935" cy="3388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810B01-BC5A-BB19-22D0-518F12DF333F}"/>
              </a:ext>
            </a:extLst>
          </p:cNvPr>
          <p:cNvSpPr txBox="1"/>
          <p:nvPr/>
        </p:nvSpPr>
        <p:spPr>
          <a:xfrm>
            <a:off x="8342786" y="3528862"/>
            <a:ext cx="3377438" cy="2893100"/>
          </a:xfrm>
          <a:prstGeom prst="rect">
            <a:avLst/>
          </a:prstGeom>
          <a:noFill/>
        </p:spPr>
        <p:txBody>
          <a:bodyPr wrap="square">
            <a:spAutoFit/>
          </a:bodyPr>
          <a:lstStyle/>
          <a:p>
            <a:r>
              <a:rPr lang="en-CA" sz="1400"/>
              <a:t>It was important to recognize that both hosts and guests can leave reviews, and these are stored together in the same table. We needed to filter these reviews into separate temporary tables to pair them side by side for each booking. This was more complex than other queries because we had to create separate tables for hosts and guests. However, this approach mirrors real-world scenarios where businesses analyze reviews from both parties to better understand their experiences and communication.</a:t>
            </a:r>
            <a:endParaRPr lang="en-US" sz="1400"/>
          </a:p>
        </p:txBody>
      </p:sp>
    </p:spTree>
    <p:extLst>
      <p:ext uri="{BB962C8B-B14F-4D97-AF65-F5344CB8AC3E}">
        <p14:creationId xmlns:p14="http://schemas.microsoft.com/office/powerpoint/2010/main" val="4143987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08598B3-5BFB-3EDA-9C8C-9E27F1AA7817}"/>
              </a:ext>
            </a:extLst>
          </p:cNvPr>
          <p:cNvSpPr txBox="1"/>
          <p:nvPr/>
        </p:nvSpPr>
        <p:spPr>
          <a:xfrm>
            <a:off x="159957" y="135143"/>
            <a:ext cx="11872079" cy="1015663"/>
          </a:xfrm>
          <a:prstGeom prst="rect">
            <a:avLst/>
          </a:prstGeom>
          <a:noFill/>
        </p:spPr>
        <p:txBody>
          <a:bodyPr wrap="square" lIns="91440" tIns="45720" rIns="91440" bIns="45720" anchor="t">
            <a:spAutoFit/>
          </a:bodyPr>
          <a:lstStyle/>
          <a:p>
            <a:r>
              <a:rPr lang="en-CA" sz="1200"/>
              <a:t>Since multiple properties are listed in each country, the performance of individual listings can vary significantly, especially when they are located in different states or regions. To better understand how each listing compares to others within its country, this query calculates the </a:t>
            </a:r>
            <a:r>
              <a:rPr lang="en-CA" sz="1200" b="1">
                <a:solidFill>
                  <a:srgbClr val="E9917F"/>
                </a:solidFill>
              </a:rPr>
              <a:t>average rating for each property and the overall average rating </a:t>
            </a:r>
            <a:r>
              <a:rPr lang="en-CA" sz="1200"/>
              <a:t>across properties in the same country. The query uses multiple joins and window functions to provide a detailed view of property performance at both the individual listing level and the country level. Going further, it may be useful to refine this comparison by looking at average ratings within specific cities, which could provide a more accurate picture of how listings fare against each other locally.</a:t>
            </a:r>
            <a:endParaRPr lang="en-US" sz="1200"/>
          </a:p>
        </p:txBody>
      </p:sp>
      <p:cxnSp>
        <p:nvCxnSpPr>
          <p:cNvPr id="12" name="Straight Connector 11">
            <a:extLst>
              <a:ext uri="{FF2B5EF4-FFF2-40B4-BE49-F238E27FC236}">
                <a16:creationId xmlns:a16="http://schemas.microsoft.com/office/drawing/2014/main" id="{8948EF88-AE12-8A4F-70F8-2AE4A35B5A78}"/>
              </a:ext>
            </a:extLst>
          </p:cNvPr>
          <p:cNvCxnSpPr>
            <a:cxnSpLocks/>
          </p:cNvCxnSpPr>
          <p:nvPr/>
        </p:nvCxnSpPr>
        <p:spPr>
          <a:xfrm>
            <a:off x="310912" y="1248243"/>
            <a:ext cx="11570171" cy="0"/>
          </a:xfrm>
          <a:prstGeom prst="line">
            <a:avLst/>
          </a:prstGeom>
          <a:ln w="28575">
            <a:solidFill>
              <a:srgbClr val="E9917F"/>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8875B08-1EBB-92C5-F248-532E77316DCB}"/>
              </a:ext>
            </a:extLst>
          </p:cNvPr>
          <p:cNvSpPr txBox="1"/>
          <p:nvPr/>
        </p:nvSpPr>
        <p:spPr>
          <a:xfrm>
            <a:off x="159959" y="1345859"/>
            <a:ext cx="6445236" cy="5847755"/>
          </a:xfrm>
          <a:prstGeom prst="rect">
            <a:avLst/>
          </a:prstGeom>
          <a:noFill/>
        </p:spPr>
        <p:txBody>
          <a:bodyPr wrap="square" lIns="91440" tIns="45720" rIns="91440" bIns="45720" anchor="t">
            <a:spAutoFit/>
          </a:bodyPr>
          <a:lstStyle/>
          <a:p>
            <a:r>
              <a:rPr lang="en-US" sz="1100" b="1"/>
              <a:t> TASK: Multiple properties can be listed within a single country, and each property has its own average rating calculated across ratings given by guests.  </a:t>
            </a:r>
            <a:endParaRPr lang="en-US" b="1"/>
          </a:p>
          <a:p>
            <a:endParaRPr lang="en-US" sz="1100" b="1"/>
          </a:p>
          <a:p>
            <a:r>
              <a:rPr lang="en-US" sz="1100"/>
              <a:t>Generate an output displaying each listing's ID, its location (country and city), nightly rate, average rating from guests that stayed, as well as the average rating across all the properties based in that country. Make sure to express ratings to 2 decimals and arrange the final output according to the listing's country and city. Exclude properties that do not have any ratings in the output.</a:t>
            </a:r>
            <a:endParaRPr lang="en-US"/>
          </a:p>
          <a:p>
            <a:endParaRPr lang="en-US" sz="1100"/>
          </a:p>
          <a:p>
            <a:r>
              <a:rPr lang="en-US" sz="1100">
                <a:solidFill>
                  <a:schemeClr val="accent5">
                    <a:lumMod val="75000"/>
                  </a:schemeClr>
                </a:solidFill>
              </a:rPr>
              <a:t>CREATE TEMPORARY TABLE </a:t>
            </a:r>
            <a:r>
              <a:rPr lang="en-US" sz="1100"/>
              <a:t>collated </a:t>
            </a:r>
            <a:r>
              <a:rPr lang="en-US" sz="1100">
                <a:solidFill>
                  <a:schemeClr val="accent5">
                    <a:lumMod val="75000"/>
                  </a:schemeClr>
                </a:solidFill>
              </a:rPr>
              <a:t>AS</a:t>
            </a:r>
          </a:p>
          <a:p>
            <a:r>
              <a:rPr lang="en-US" sz="1100">
                <a:solidFill>
                  <a:schemeClr val="accent5">
                    <a:lumMod val="75000"/>
                  </a:schemeClr>
                </a:solidFill>
              </a:rPr>
              <a:t>SELECT </a:t>
            </a:r>
            <a:r>
              <a:rPr lang="en-US" sz="1100" err="1"/>
              <a:t>b.BookingID</a:t>
            </a:r>
            <a:r>
              <a:rPr lang="en-US" sz="1100"/>
              <a:t>, </a:t>
            </a:r>
            <a:r>
              <a:rPr lang="en-US" sz="1100" err="1"/>
              <a:t>b.ListingID</a:t>
            </a:r>
            <a:r>
              <a:rPr lang="en-US" sz="1100"/>
              <a:t>, </a:t>
            </a:r>
            <a:r>
              <a:rPr lang="en-US" sz="1100" err="1"/>
              <a:t>br.Rating</a:t>
            </a:r>
            <a:endParaRPr lang="en-US" sz="1100"/>
          </a:p>
          <a:p>
            <a:endParaRPr lang="en-US" sz="1100"/>
          </a:p>
          <a:p>
            <a:r>
              <a:rPr lang="en-US" sz="1100">
                <a:solidFill>
                  <a:schemeClr val="accent5">
                    <a:lumMod val="75000"/>
                  </a:schemeClr>
                </a:solidFill>
              </a:rPr>
              <a:t>FROM </a:t>
            </a:r>
            <a:endParaRPr lang="en-US" sz="1100"/>
          </a:p>
          <a:p>
            <a:r>
              <a:rPr lang="en-US" sz="1100">
                <a:solidFill>
                  <a:schemeClr val="bg2">
                    <a:lumMod val="75000"/>
                  </a:schemeClr>
                </a:solidFill>
              </a:rPr>
              <a:t>    -- Joining table retrieved from subquery with bookings table to obtain the listing id associated with each booking that received a rating. Aggregate function is not performed on rating yet to perform average on 2 levels - across reviews for the same listing, and across reviews for listings in the same country.</a:t>
            </a:r>
          </a:p>
          <a:p>
            <a:endParaRPr lang="en-US" sz="1050">
              <a:solidFill>
                <a:schemeClr val="bg2">
                  <a:lumMod val="75000"/>
                </a:schemeClr>
              </a:solidFill>
            </a:endParaRPr>
          </a:p>
          <a:p>
            <a:r>
              <a:rPr lang="en-US" sz="1100"/>
              <a:t>    Bookings b </a:t>
            </a:r>
            <a:r>
              <a:rPr lang="en-US" sz="1100">
                <a:solidFill>
                  <a:schemeClr val="accent5">
                    <a:lumMod val="75000"/>
                  </a:schemeClr>
                </a:solidFill>
              </a:rPr>
              <a:t>JOIN</a:t>
            </a:r>
            <a:r>
              <a:rPr lang="en-US" sz="1100"/>
              <a:t> (</a:t>
            </a:r>
          </a:p>
          <a:p>
            <a:r>
              <a:rPr lang="en-US" sz="1100">
                <a:solidFill>
                  <a:schemeClr val="bg2">
                    <a:lumMod val="75000"/>
                  </a:schemeClr>
                </a:solidFill>
              </a:rPr>
              <a:t>            -- Subquery to retrieve table containing the booking ids and ratings received from guest reviews</a:t>
            </a:r>
          </a:p>
          <a:p>
            <a:r>
              <a:rPr lang="en-US" sz="1100"/>
              <a:t>            </a:t>
            </a:r>
            <a:r>
              <a:rPr lang="en-US" sz="1100">
                <a:solidFill>
                  <a:schemeClr val="accent5">
                    <a:lumMod val="75000"/>
                  </a:schemeClr>
                </a:solidFill>
              </a:rPr>
              <a:t>SELECT </a:t>
            </a:r>
          </a:p>
          <a:p>
            <a:r>
              <a:rPr lang="en-US" sz="1100"/>
              <a:t>                </a:t>
            </a:r>
            <a:r>
              <a:rPr lang="en-US" sz="1100" err="1"/>
              <a:t>BookingID</a:t>
            </a:r>
            <a:r>
              <a:rPr lang="en-US" sz="1100"/>
              <a:t>, Rating</a:t>
            </a:r>
          </a:p>
          <a:p>
            <a:endParaRPr lang="en-US" sz="1100"/>
          </a:p>
          <a:p>
            <a:r>
              <a:rPr lang="en-US" sz="1100"/>
              <a:t>            </a:t>
            </a:r>
            <a:r>
              <a:rPr lang="en-US" sz="1100">
                <a:solidFill>
                  <a:schemeClr val="accent5">
                    <a:lumMod val="75000"/>
                  </a:schemeClr>
                </a:solidFill>
              </a:rPr>
              <a:t>FROM</a:t>
            </a:r>
            <a:r>
              <a:rPr lang="en-US" sz="1100"/>
              <a:t> </a:t>
            </a:r>
          </a:p>
          <a:p>
            <a:r>
              <a:rPr lang="en-US" sz="1100"/>
              <a:t>                Reviews </a:t>
            </a:r>
          </a:p>
          <a:p>
            <a:endParaRPr lang="en-US" sz="1100"/>
          </a:p>
          <a:p>
            <a:r>
              <a:rPr lang="en-US" sz="1100">
                <a:solidFill>
                  <a:schemeClr val="accent5">
                    <a:lumMod val="75000"/>
                  </a:schemeClr>
                </a:solidFill>
              </a:rPr>
              <a:t>            WHERE </a:t>
            </a:r>
          </a:p>
          <a:p>
            <a:endParaRPr lang="en-US" sz="1100">
              <a:solidFill>
                <a:schemeClr val="accent5">
                  <a:lumMod val="75000"/>
                </a:schemeClr>
              </a:solidFill>
            </a:endParaRPr>
          </a:p>
          <a:p>
            <a:r>
              <a:rPr lang="en-US" sz="1100"/>
              <a:t>                </a:t>
            </a:r>
            <a:r>
              <a:rPr lang="en-US" sz="1100" err="1"/>
              <a:t>Review_UserID</a:t>
            </a:r>
            <a:r>
              <a:rPr lang="en-US" sz="1100"/>
              <a:t> </a:t>
            </a:r>
            <a:r>
              <a:rPr lang="en-US" sz="1100">
                <a:solidFill>
                  <a:schemeClr val="accent5">
                    <a:lumMod val="75000"/>
                  </a:schemeClr>
                </a:solidFill>
              </a:rPr>
              <a:t>IN</a:t>
            </a:r>
            <a:r>
              <a:rPr lang="en-US" sz="1100"/>
              <a:t> (</a:t>
            </a:r>
          </a:p>
          <a:p>
            <a:r>
              <a:rPr lang="en-US" sz="1100">
                <a:solidFill>
                  <a:schemeClr val="bg2">
                    <a:lumMod val="75000"/>
                  </a:schemeClr>
                </a:solidFill>
              </a:rPr>
              <a:t>            -- only filtering out reviews left by guests to calculate ratings for the properties</a:t>
            </a:r>
          </a:p>
          <a:p>
            <a:r>
              <a:rPr lang="en-US" sz="1100"/>
              <a:t>                    </a:t>
            </a:r>
            <a:r>
              <a:rPr lang="en-US" sz="1100">
                <a:solidFill>
                  <a:schemeClr val="accent5">
                    <a:lumMod val="75000"/>
                  </a:schemeClr>
                </a:solidFill>
              </a:rPr>
              <a:t>SELECT</a:t>
            </a:r>
            <a:r>
              <a:rPr lang="en-US" sz="1100"/>
              <a:t> </a:t>
            </a:r>
            <a:r>
              <a:rPr lang="en-US" sz="1100" err="1"/>
              <a:t>GuestID</a:t>
            </a:r>
            <a:endParaRPr lang="en-US" sz="1100"/>
          </a:p>
          <a:p>
            <a:r>
              <a:rPr lang="en-US" sz="1100">
                <a:solidFill>
                  <a:schemeClr val="accent5">
                    <a:lumMod val="75000"/>
                  </a:schemeClr>
                </a:solidFill>
              </a:rPr>
              <a:t>                    FROM </a:t>
            </a:r>
            <a:r>
              <a:rPr lang="en-US" sz="1100"/>
              <a:t>Guests) </a:t>
            </a:r>
          </a:p>
          <a:p>
            <a:r>
              <a:rPr lang="en-US" sz="1100"/>
              <a:t>            ) </a:t>
            </a:r>
            <a:r>
              <a:rPr lang="en-US" sz="1100" err="1"/>
              <a:t>br</a:t>
            </a:r>
            <a:r>
              <a:rPr lang="en-US" sz="1100"/>
              <a:t> </a:t>
            </a:r>
            <a:r>
              <a:rPr lang="en-US" sz="1100">
                <a:solidFill>
                  <a:schemeClr val="accent5">
                    <a:lumMod val="75000"/>
                  </a:schemeClr>
                </a:solidFill>
              </a:rPr>
              <a:t>ON</a:t>
            </a:r>
            <a:r>
              <a:rPr lang="en-US" sz="1100"/>
              <a:t> </a:t>
            </a:r>
            <a:r>
              <a:rPr lang="en-US" sz="1100" err="1"/>
              <a:t>b.BookingID</a:t>
            </a:r>
            <a:r>
              <a:rPr lang="en-US" sz="1100"/>
              <a:t>=</a:t>
            </a:r>
            <a:r>
              <a:rPr lang="en-US" sz="1100" err="1"/>
              <a:t>br.BookingID</a:t>
            </a:r>
            <a:r>
              <a:rPr lang="en-US" sz="1100"/>
              <a:t>;</a:t>
            </a:r>
          </a:p>
          <a:p>
            <a:endParaRPr lang="en-US" sz="1100"/>
          </a:p>
          <a:p>
            <a:endParaRPr lang="en-US" sz="1100"/>
          </a:p>
        </p:txBody>
      </p:sp>
      <p:sp>
        <p:nvSpPr>
          <p:cNvPr id="7" name="TextBox 6">
            <a:extLst>
              <a:ext uri="{FF2B5EF4-FFF2-40B4-BE49-F238E27FC236}">
                <a16:creationId xmlns:a16="http://schemas.microsoft.com/office/drawing/2014/main" id="{80BCE261-56DD-14B6-9FF5-7E48FF33C7FD}"/>
              </a:ext>
            </a:extLst>
          </p:cNvPr>
          <p:cNvSpPr txBox="1"/>
          <p:nvPr/>
        </p:nvSpPr>
        <p:spPr>
          <a:xfrm>
            <a:off x="6965489" y="1382934"/>
            <a:ext cx="5066547" cy="5339923"/>
          </a:xfrm>
          <a:prstGeom prst="rect">
            <a:avLst/>
          </a:prstGeom>
          <a:noFill/>
        </p:spPr>
        <p:txBody>
          <a:bodyPr wrap="square" lIns="91440" tIns="45720" rIns="91440" bIns="45720" anchor="t">
            <a:spAutoFit/>
          </a:bodyPr>
          <a:lstStyle/>
          <a:p>
            <a:r>
              <a:rPr lang="en-US" sz="1100">
                <a:solidFill>
                  <a:srgbClr val="7030A0"/>
                </a:solidFill>
              </a:rPr>
              <a:t>SELECT </a:t>
            </a:r>
          </a:p>
          <a:p>
            <a:r>
              <a:rPr lang="en-US" sz="1100">
                <a:solidFill>
                  <a:schemeClr val="bg2">
                    <a:lumMod val="90000"/>
                  </a:schemeClr>
                </a:solidFill>
              </a:rPr>
              <a:t>    -- Ensure that only unique listing IDs are generated in output as the temp table would have contained multiple entries for certain listings as a result of multiple bookings</a:t>
            </a:r>
          </a:p>
          <a:p>
            <a:endParaRPr lang="en-US" sz="1100">
              <a:solidFill>
                <a:schemeClr val="bg2">
                  <a:lumMod val="90000"/>
                </a:schemeClr>
              </a:solidFill>
            </a:endParaRPr>
          </a:p>
          <a:p>
            <a:r>
              <a:rPr lang="en-US" sz="1100"/>
              <a:t>    </a:t>
            </a:r>
            <a:r>
              <a:rPr lang="en-US" sz="1100">
                <a:solidFill>
                  <a:schemeClr val="accent5">
                    <a:lumMod val="75000"/>
                  </a:schemeClr>
                </a:solidFill>
              </a:rPr>
              <a:t>DISTINCT</a:t>
            </a:r>
            <a:r>
              <a:rPr lang="en-US" sz="1100"/>
              <a:t> </a:t>
            </a:r>
            <a:r>
              <a:rPr lang="en-US" sz="1100" err="1"/>
              <a:t>p.ListingID</a:t>
            </a:r>
            <a:r>
              <a:rPr lang="en-US" sz="1100"/>
              <a:t>, </a:t>
            </a:r>
          </a:p>
          <a:p>
            <a:r>
              <a:rPr lang="en-US" sz="1100"/>
              <a:t>    </a:t>
            </a:r>
            <a:r>
              <a:rPr lang="en-US" sz="1100" err="1"/>
              <a:t>p.Location_country</a:t>
            </a:r>
            <a:r>
              <a:rPr lang="en-US" sz="1100"/>
              <a:t>, </a:t>
            </a:r>
          </a:p>
          <a:p>
            <a:r>
              <a:rPr lang="en-US" sz="1100"/>
              <a:t>    </a:t>
            </a:r>
            <a:r>
              <a:rPr lang="en-US" sz="1100" err="1"/>
              <a:t>p.Location_city</a:t>
            </a:r>
            <a:r>
              <a:rPr lang="en-US" sz="1100"/>
              <a:t>, </a:t>
            </a:r>
          </a:p>
          <a:p>
            <a:r>
              <a:rPr lang="en-US" sz="1100"/>
              <a:t>    </a:t>
            </a:r>
            <a:r>
              <a:rPr lang="en-US" sz="1100" err="1"/>
              <a:t>p.Price_night</a:t>
            </a:r>
            <a:r>
              <a:rPr lang="en-US" sz="1100"/>
              <a:t>,</a:t>
            </a:r>
          </a:p>
          <a:p>
            <a:endParaRPr lang="en-US" sz="1100"/>
          </a:p>
          <a:p>
            <a:r>
              <a:rPr lang="en-US" sz="1100">
                <a:solidFill>
                  <a:schemeClr val="bg2">
                    <a:lumMod val="75000"/>
                  </a:schemeClr>
                </a:solidFill>
              </a:rPr>
              <a:t>    -- Perform average rating calculation for each listing based on the ratings received </a:t>
            </a:r>
          </a:p>
          <a:p>
            <a:endParaRPr lang="en-US" sz="1100"/>
          </a:p>
          <a:p>
            <a:r>
              <a:rPr lang="en-US" sz="1100"/>
              <a:t>    </a:t>
            </a:r>
            <a:r>
              <a:rPr lang="en-US" sz="1100">
                <a:solidFill>
                  <a:schemeClr val="accent5">
                    <a:lumMod val="75000"/>
                  </a:schemeClr>
                </a:solidFill>
              </a:rPr>
              <a:t>ROUND(</a:t>
            </a:r>
            <a:r>
              <a:rPr lang="en-US" sz="1100"/>
              <a:t>AVG(</a:t>
            </a:r>
            <a:r>
              <a:rPr lang="en-US" sz="1100" err="1"/>
              <a:t>c.Rating</a:t>
            </a:r>
            <a:r>
              <a:rPr lang="en-US" sz="1100"/>
              <a:t>) OVER(PARTITION BY </a:t>
            </a:r>
            <a:r>
              <a:rPr lang="en-US" sz="1100" err="1"/>
              <a:t>p.ListingID</a:t>
            </a:r>
            <a:r>
              <a:rPr lang="en-US" sz="1100"/>
              <a:t>),2) </a:t>
            </a:r>
            <a:r>
              <a:rPr lang="en-US" sz="1100">
                <a:solidFill>
                  <a:schemeClr val="accent5">
                    <a:lumMod val="75000"/>
                  </a:schemeClr>
                </a:solidFill>
              </a:rPr>
              <a:t>AS </a:t>
            </a:r>
            <a:r>
              <a:rPr lang="en-US" sz="1100" err="1"/>
              <a:t>listing_avg_rating</a:t>
            </a:r>
            <a:r>
              <a:rPr lang="en-US" sz="1100"/>
              <a:t>,</a:t>
            </a:r>
          </a:p>
          <a:p>
            <a:endParaRPr lang="en-US" sz="1100"/>
          </a:p>
          <a:p>
            <a:r>
              <a:rPr lang="en-US" sz="1100">
                <a:solidFill>
                  <a:schemeClr val="bg2">
                    <a:lumMod val="75000"/>
                  </a:schemeClr>
                </a:solidFill>
              </a:rPr>
              <a:t>    -- Perform average rating calculation for listings within each country</a:t>
            </a:r>
          </a:p>
          <a:p>
            <a:endParaRPr lang="en-US" sz="1100"/>
          </a:p>
          <a:p>
            <a:r>
              <a:rPr lang="en-US" sz="1100">
                <a:solidFill>
                  <a:schemeClr val="accent5">
                    <a:lumMod val="75000"/>
                  </a:schemeClr>
                </a:solidFill>
              </a:rPr>
              <a:t>    ROUND</a:t>
            </a:r>
            <a:r>
              <a:rPr lang="en-US" sz="1100"/>
              <a:t>(AVG(</a:t>
            </a:r>
            <a:r>
              <a:rPr lang="en-US" sz="1100" err="1"/>
              <a:t>c.Rating</a:t>
            </a:r>
            <a:r>
              <a:rPr lang="en-US" sz="1100"/>
              <a:t>) </a:t>
            </a:r>
            <a:r>
              <a:rPr lang="en-US" sz="1100">
                <a:solidFill>
                  <a:schemeClr val="accent5">
                    <a:lumMod val="75000"/>
                  </a:schemeClr>
                </a:solidFill>
              </a:rPr>
              <a:t>OVER</a:t>
            </a:r>
            <a:r>
              <a:rPr lang="en-US" sz="1100"/>
              <a:t>(</a:t>
            </a:r>
            <a:r>
              <a:rPr lang="en-US" sz="1100">
                <a:solidFill>
                  <a:schemeClr val="accent5">
                    <a:lumMod val="75000"/>
                  </a:schemeClr>
                </a:solidFill>
              </a:rPr>
              <a:t>PARTITION BY </a:t>
            </a:r>
            <a:r>
              <a:rPr lang="en-US" sz="1100" err="1"/>
              <a:t>p.Location_country</a:t>
            </a:r>
            <a:r>
              <a:rPr lang="en-US" sz="1100"/>
              <a:t>),2) </a:t>
            </a:r>
            <a:r>
              <a:rPr lang="en-US" sz="1100">
                <a:solidFill>
                  <a:schemeClr val="accent5">
                    <a:lumMod val="75000"/>
                  </a:schemeClr>
                </a:solidFill>
              </a:rPr>
              <a:t>AS </a:t>
            </a:r>
            <a:r>
              <a:rPr lang="en-US" sz="1100" err="1"/>
              <a:t>country_avg</a:t>
            </a:r>
            <a:endParaRPr lang="en-US" sz="1100"/>
          </a:p>
          <a:p>
            <a:endParaRPr lang="en-US" sz="1100"/>
          </a:p>
          <a:p>
            <a:r>
              <a:rPr lang="en-US" sz="1100">
                <a:solidFill>
                  <a:schemeClr val="accent5">
                    <a:lumMod val="75000"/>
                  </a:schemeClr>
                </a:solidFill>
              </a:rPr>
              <a:t>FROM </a:t>
            </a:r>
          </a:p>
          <a:p>
            <a:r>
              <a:rPr lang="en-US" sz="1100">
                <a:solidFill>
                  <a:schemeClr val="bg2">
                    <a:lumMod val="75000"/>
                  </a:schemeClr>
                </a:solidFill>
              </a:rPr>
              <a:t>    -- Perform JOIN function to retrieve information about each listing from the property table and combine that with the ratings received from guests</a:t>
            </a:r>
          </a:p>
          <a:p>
            <a:endParaRPr lang="en-US" sz="1100"/>
          </a:p>
          <a:p>
            <a:r>
              <a:rPr lang="en-US" sz="1100"/>
              <a:t>    Property p </a:t>
            </a:r>
            <a:r>
              <a:rPr lang="en-US" sz="1100">
                <a:solidFill>
                  <a:schemeClr val="accent5">
                    <a:lumMod val="75000"/>
                  </a:schemeClr>
                </a:solidFill>
              </a:rPr>
              <a:t>JOIN </a:t>
            </a:r>
          </a:p>
          <a:p>
            <a:r>
              <a:rPr lang="en-US" sz="1100"/>
              <a:t>    collated c ON </a:t>
            </a:r>
            <a:r>
              <a:rPr lang="en-US" sz="1100" err="1"/>
              <a:t>p.ListingID</a:t>
            </a:r>
            <a:r>
              <a:rPr lang="en-US" sz="1100"/>
              <a:t> = </a:t>
            </a:r>
            <a:r>
              <a:rPr lang="en-US" sz="1100" err="1"/>
              <a:t>c.ListingID</a:t>
            </a:r>
            <a:endParaRPr lang="en-US" sz="1100"/>
          </a:p>
          <a:p>
            <a:endParaRPr lang="en-US" sz="1100"/>
          </a:p>
          <a:p>
            <a:r>
              <a:rPr lang="en-US" sz="1100">
                <a:solidFill>
                  <a:schemeClr val="accent5">
                    <a:lumMod val="75000"/>
                  </a:schemeClr>
                </a:solidFill>
              </a:rPr>
              <a:t>ORDER BY </a:t>
            </a:r>
          </a:p>
          <a:p>
            <a:r>
              <a:rPr lang="en-US" sz="1100"/>
              <a:t>    </a:t>
            </a:r>
            <a:r>
              <a:rPr lang="en-US" sz="1100" err="1"/>
              <a:t>p.Location_country</a:t>
            </a:r>
            <a:r>
              <a:rPr lang="en-US" sz="1100"/>
              <a:t>, </a:t>
            </a:r>
          </a:p>
          <a:p>
            <a:r>
              <a:rPr lang="en-US" sz="1100"/>
              <a:t>    </a:t>
            </a:r>
            <a:r>
              <a:rPr lang="en-US" sz="1100" err="1"/>
              <a:t>p.Location_city</a:t>
            </a:r>
            <a:r>
              <a:rPr lang="en-US" sz="1100"/>
              <a:t>;</a:t>
            </a:r>
          </a:p>
        </p:txBody>
      </p:sp>
    </p:spTree>
    <p:extLst>
      <p:ext uri="{BB962C8B-B14F-4D97-AF65-F5344CB8AC3E}">
        <p14:creationId xmlns:p14="http://schemas.microsoft.com/office/powerpoint/2010/main" val="417360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ving room with a large window overlooking the ocean&#10;&#10;Description automatically generated">
            <a:extLst>
              <a:ext uri="{FF2B5EF4-FFF2-40B4-BE49-F238E27FC236}">
                <a16:creationId xmlns:a16="http://schemas.microsoft.com/office/drawing/2014/main" id="{21ACFCDF-8A9E-45CD-ACF7-B6B45FB3CEFA}"/>
              </a:ext>
            </a:extLst>
          </p:cNvPr>
          <p:cNvPicPr>
            <a:picLocks noChangeAspect="1"/>
          </p:cNvPicPr>
          <p:nvPr/>
        </p:nvPicPr>
        <p:blipFill>
          <a:blip r:embed="rId2"/>
          <a:srcRect l="9091" t="31818"/>
          <a:stretch/>
        </p:blipFill>
        <p:spPr>
          <a:xfrm>
            <a:off x="19" y="9635"/>
            <a:ext cx="12191981" cy="6857990"/>
          </a:xfrm>
          <a:prstGeom prst="rect">
            <a:avLst/>
          </a:prstGeom>
        </p:spPr>
      </p:pic>
      <p:sp>
        <p:nvSpPr>
          <p:cNvPr id="18" name="Rectangle 1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C8886-E99E-6F8E-95AB-62B3FA89150B}"/>
              </a:ext>
            </a:extLst>
          </p:cNvPr>
          <p:cNvSpPr>
            <a:spLocks noGrp="1"/>
          </p:cNvSpPr>
          <p:nvPr>
            <p:ph type="title"/>
          </p:nvPr>
        </p:nvSpPr>
        <p:spPr>
          <a:xfrm>
            <a:off x="157127" y="3003270"/>
            <a:ext cx="7986411" cy="2387600"/>
          </a:xfrm>
        </p:spPr>
        <p:txBody>
          <a:bodyPr vert="horz" lIns="91440" tIns="45720" rIns="91440" bIns="45720" rtlCol="0" anchor="b">
            <a:normAutofit/>
          </a:bodyPr>
          <a:lstStyle/>
          <a:p>
            <a:r>
              <a:rPr lang="en-US" sz="5400">
                <a:solidFill>
                  <a:schemeClr val="bg1"/>
                </a:solidFill>
              </a:rPr>
              <a:t>Query 2 Learning Point</a:t>
            </a:r>
          </a:p>
        </p:txBody>
      </p:sp>
      <p:sp>
        <p:nvSpPr>
          <p:cNvPr id="19"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E9917F">
              <a:alpha val="691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D33DD3F-9CAA-B8BC-E73B-F596C77AAEBD}"/>
              </a:ext>
            </a:extLst>
          </p:cNvPr>
          <p:cNvSpPr/>
          <p:nvPr/>
        </p:nvSpPr>
        <p:spPr>
          <a:xfrm>
            <a:off x="7777780" y="3022333"/>
            <a:ext cx="4414202" cy="3840480"/>
          </a:xfrm>
          <a:prstGeom prst="rect">
            <a:avLst/>
          </a:prstGeom>
          <a:solidFill>
            <a:srgbClr val="E9917F">
              <a:alpha val="625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E48709-EE36-4CF1-756E-DE1DF833655F}"/>
              </a:ext>
            </a:extLst>
          </p:cNvPr>
          <p:cNvSpPr/>
          <p:nvPr/>
        </p:nvSpPr>
        <p:spPr>
          <a:xfrm>
            <a:off x="8143538" y="3281083"/>
            <a:ext cx="3775935" cy="3388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810B01-BC5A-BB19-22D0-518F12DF333F}"/>
              </a:ext>
            </a:extLst>
          </p:cNvPr>
          <p:cNvSpPr txBox="1"/>
          <p:nvPr/>
        </p:nvSpPr>
        <p:spPr>
          <a:xfrm>
            <a:off x="8300646" y="3429000"/>
            <a:ext cx="3515735" cy="3108543"/>
          </a:xfrm>
          <a:prstGeom prst="rect">
            <a:avLst/>
          </a:prstGeom>
          <a:noFill/>
        </p:spPr>
        <p:txBody>
          <a:bodyPr wrap="square">
            <a:spAutoFit/>
          </a:bodyPr>
          <a:lstStyle/>
          <a:p>
            <a:r>
              <a:rPr lang="en-CA" sz="1400"/>
              <a:t>Calculating two averages—one for each listing and one for the country—was challenging. If we first averaged the reviews for each property and then calculated the country's average based on those results, it could distort the overall rating. Initially, we wanted to include properties without reviews, but this made the calculation more complex and affected the accuracy of the country’s average. To simplify the task, we excluded those properties. This process was a valuable learning experience in managing complex calculations while maintaining accuracy.</a:t>
            </a:r>
            <a:endParaRPr lang="en-US" sz="1400"/>
          </a:p>
        </p:txBody>
      </p:sp>
    </p:spTree>
    <p:extLst>
      <p:ext uri="{BB962C8B-B14F-4D97-AF65-F5344CB8AC3E}">
        <p14:creationId xmlns:p14="http://schemas.microsoft.com/office/powerpoint/2010/main" val="128144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6E6BC1BD-DDD8-5B44-1941-AA3A462AF694}"/>
              </a:ext>
            </a:extLst>
          </p:cNvPr>
          <p:cNvPicPr>
            <a:picLocks noChangeAspect="1"/>
          </p:cNvPicPr>
          <p:nvPr/>
        </p:nvPicPr>
        <p:blipFill>
          <a:blip r:embed="rId3"/>
          <a:srcRect l="10017" t="20411" r="10465" b="9511"/>
          <a:stretch/>
        </p:blipFill>
        <p:spPr>
          <a:xfrm>
            <a:off x="0" y="264405"/>
            <a:ext cx="12192000" cy="6593595"/>
          </a:xfrm>
          <a:prstGeom prst="rect">
            <a:avLst/>
          </a:prstGeom>
        </p:spPr>
      </p:pic>
      <p:sp>
        <p:nvSpPr>
          <p:cNvPr id="3" name="Rectangle 2">
            <a:extLst>
              <a:ext uri="{FF2B5EF4-FFF2-40B4-BE49-F238E27FC236}">
                <a16:creationId xmlns:a16="http://schemas.microsoft.com/office/drawing/2014/main" id="{E03CEE87-9427-36EB-BF7C-99871DB77D37}"/>
              </a:ext>
            </a:extLst>
          </p:cNvPr>
          <p:cNvSpPr/>
          <p:nvPr/>
        </p:nvSpPr>
        <p:spPr>
          <a:xfrm>
            <a:off x="7469436" y="1850834"/>
            <a:ext cx="3988106" cy="4186409"/>
          </a:xfrm>
          <a:prstGeom prst="rect">
            <a:avLst/>
          </a:prstGeom>
          <a:solidFill>
            <a:srgbClr val="E9917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EEE14D-2EEA-5A72-C9AC-A8A126E395F4}"/>
              </a:ext>
            </a:extLst>
          </p:cNvPr>
          <p:cNvSpPr txBox="1"/>
          <p:nvPr/>
        </p:nvSpPr>
        <p:spPr>
          <a:xfrm>
            <a:off x="7794433" y="2837744"/>
            <a:ext cx="3514381"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00">
                <a:solidFill>
                  <a:schemeClr val="bg1"/>
                </a:solidFill>
                <a:effectLst/>
                <a:latin typeface="Aptos" panose="020B0004020202020204" pitchFamily="34" charset="0"/>
                <a:ea typeface="Aptos" panose="020B0004020202020204" pitchFamily="34" charset="0"/>
                <a:cs typeface="Arial" panose="020B0604020202020204" pitchFamily="34" charset="0"/>
              </a:rPr>
              <a:t>The mission of </a:t>
            </a:r>
            <a:r>
              <a:rPr lang="en-CA" sz="1600" kern="100" err="1">
                <a:solidFill>
                  <a:schemeClr val="bg1"/>
                </a:solidFill>
                <a:effectLst/>
                <a:latin typeface="Aptos" panose="020B0004020202020204" pitchFamily="34" charset="0"/>
                <a:ea typeface="Aptos" panose="020B0004020202020204" pitchFamily="34" charset="0"/>
                <a:cs typeface="Arial" panose="020B0604020202020204" pitchFamily="34" charset="0"/>
              </a:rPr>
              <a:t>FireBNB</a:t>
            </a:r>
            <a:r>
              <a:rPr lang="en-CA" sz="1600" kern="100">
                <a:solidFill>
                  <a:schemeClr val="bg1"/>
                </a:solidFill>
                <a:effectLst/>
                <a:latin typeface="Aptos" panose="020B0004020202020204" pitchFamily="34" charset="0"/>
                <a:ea typeface="Aptos" panose="020B0004020202020204" pitchFamily="34" charset="0"/>
                <a:cs typeface="Arial" panose="020B0604020202020204" pitchFamily="34" charset="0"/>
              </a:rPr>
              <a:t> is to facilitate a </a:t>
            </a:r>
            <a:r>
              <a:rPr lang="en-CA" sz="1600" b="1" kern="100">
                <a:solidFill>
                  <a:schemeClr val="bg1"/>
                </a:solidFill>
                <a:effectLst/>
                <a:latin typeface="Aptos" panose="020B0004020202020204" pitchFamily="34" charset="0"/>
                <a:ea typeface="Aptos" panose="020B0004020202020204" pitchFamily="34" charset="0"/>
                <a:cs typeface="Arial" panose="020B0604020202020204" pitchFamily="34" charset="0"/>
              </a:rPr>
              <a:t>memorable and authentic accommodation </a:t>
            </a:r>
            <a:r>
              <a:rPr lang="en-CA" sz="1600" kern="100">
                <a:solidFill>
                  <a:schemeClr val="bg1"/>
                </a:solidFill>
                <a:effectLst/>
                <a:latin typeface="Aptos" panose="020B0004020202020204" pitchFamily="34" charset="0"/>
                <a:ea typeface="Aptos" panose="020B0004020202020204" pitchFamily="34" charset="0"/>
                <a:cs typeface="Arial" panose="020B0604020202020204" pitchFamily="34" charset="0"/>
              </a:rPr>
              <a:t>for travelers, while empowering hosts to unlock their full potential of their spaces. We aim to create a global community where guests and hosts can connect in a safe and transparent environment, promoting cultural exchange and sustainable tourism.</a:t>
            </a:r>
          </a:p>
        </p:txBody>
      </p:sp>
      <p:sp>
        <p:nvSpPr>
          <p:cNvPr id="7" name="TextBox 6">
            <a:extLst>
              <a:ext uri="{FF2B5EF4-FFF2-40B4-BE49-F238E27FC236}">
                <a16:creationId xmlns:a16="http://schemas.microsoft.com/office/drawing/2014/main" id="{ECDF5060-202F-EAA3-6075-F707E39DF7DD}"/>
              </a:ext>
            </a:extLst>
          </p:cNvPr>
          <p:cNvSpPr txBox="1"/>
          <p:nvPr/>
        </p:nvSpPr>
        <p:spPr>
          <a:xfrm>
            <a:off x="7734758" y="2016987"/>
            <a:ext cx="6097836" cy="584775"/>
          </a:xfrm>
          <a:prstGeom prst="rect">
            <a:avLst/>
          </a:prstGeom>
          <a:noFill/>
        </p:spPr>
        <p:txBody>
          <a:bodyPr wrap="square">
            <a:spAutoFit/>
          </a:bodyPr>
          <a:lstStyle/>
          <a:p>
            <a:r>
              <a:rPr lang="en-US" sz="3200">
                <a:solidFill>
                  <a:schemeClr val="bg1"/>
                </a:solidFill>
                <a:latin typeface="Franklin Gothic Book" panose="020B0503020102020204" pitchFamily="34" charset="0"/>
                <a:ea typeface="Helvetica Neue" panose="02000503000000020004" pitchFamily="2" charset="0"/>
                <a:cs typeface="Helvetica Neue" panose="02000503000000020004" pitchFamily="2" charset="0"/>
              </a:rPr>
              <a:t>OUR MISSION</a:t>
            </a:r>
          </a:p>
        </p:txBody>
      </p:sp>
      <p:sp>
        <p:nvSpPr>
          <p:cNvPr id="8" name="TextBox 7">
            <a:extLst>
              <a:ext uri="{FF2B5EF4-FFF2-40B4-BE49-F238E27FC236}">
                <a16:creationId xmlns:a16="http://schemas.microsoft.com/office/drawing/2014/main" id="{C9BD88E3-3B15-E2DD-9812-F61E6528A1AE}"/>
              </a:ext>
            </a:extLst>
          </p:cNvPr>
          <p:cNvSpPr txBox="1"/>
          <p:nvPr/>
        </p:nvSpPr>
        <p:spPr>
          <a:xfrm>
            <a:off x="7734758" y="2422245"/>
            <a:ext cx="749147" cy="830997"/>
          </a:xfrm>
          <a:prstGeom prst="rect">
            <a:avLst/>
          </a:prstGeom>
          <a:noFill/>
        </p:spPr>
        <p:txBody>
          <a:bodyPr wrap="square" rtlCol="0">
            <a:spAutoFit/>
          </a:bodyPr>
          <a:lstStyle/>
          <a:p>
            <a:r>
              <a:rPr lang="en-US" sz="4800"/>
              <a:t>“</a:t>
            </a:r>
          </a:p>
        </p:txBody>
      </p:sp>
      <p:sp>
        <p:nvSpPr>
          <p:cNvPr id="10" name="TextBox 9">
            <a:extLst>
              <a:ext uri="{FF2B5EF4-FFF2-40B4-BE49-F238E27FC236}">
                <a16:creationId xmlns:a16="http://schemas.microsoft.com/office/drawing/2014/main" id="{621A57E3-03AD-B760-C3FE-633F7727DC24}"/>
              </a:ext>
            </a:extLst>
          </p:cNvPr>
          <p:cNvSpPr txBox="1"/>
          <p:nvPr/>
        </p:nvSpPr>
        <p:spPr>
          <a:xfrm rot="10800000">
            <a:off x="9463489" y="4797274"/>
            <a:ext cx="749147" cy="830997"/>
          </a:xfrm>
          <a:prstGeom prst="rect">
            <a:avLst/>
          </a:prstGeom>
          <a:noFill/>
        </p:spPr>
        <p:txBody>
          <a:bodyPr wrap="square" rtlCol="0">
            <a:spAutoFit/>
          </a:bodyPr>
          <a:lstStyle/>
          <a:p>
            <a:r>
              <a:rPr lang="en-US" sz="4800"/>
              <a:t>“</a:t>
            </a:r>
          </a:p>
        </p:txBody>
      </p:sp>
      <p:cxnSp>
        <p:nvCxnSpPr>
          <p:cNvPr id="4" name="Straight Connector 3">
            <a:extLst>
              <a:ext uri="{FF2B5EF4-FFF2-40B4-BE49-F238E27FC236}">
                <a16:creationId xmlns:a16="http://schemas.microsoft.com/office/drawing/2014/main" id="{97AE1E3F-F409-EC13-E74D-CDCE9A53B7EE}"/>
              </a:ext>
            </a:extLst>
          </p:cNvPr>
          <p:cNvCxnSpPr/>
          <p:nvPr/>
        </p:nvCxnSpPr>
        <p:spPr>
          <a:xfrm>
            <a:off x="8025205" y="5712311"/>
            <a:ext cx="285077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76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F2B119-6930-EE73-8A95-9DA865ADD163}"/>
              </a:ext>
            </a:extLst>
          </p:cNvPr>
          <p:cNvPicPr>
            <a:picLocks noChangeAspect="1"/>
          </p:cNvPicPr>
          <p:nvPr/>
        </p:nvPicPr>
        <p:blipFill>
          <a:blip r:embed="rId2"/>
          <a:srcRect b="3957"/>
          <a:stretch/>
        </p:blipFill>
        <p:spPr>
          <a:xfrm>
            <a:off x="5689938" y="3868615"/>
            <a:ext cx="2999489" cy="2871070"/>
          </a:xfrm>
          <a:prstGeom prst="rect">
            <a:avLst/>
          </a:prstGeom>
          <a:ln>
            <a:noFill/>
          </a:ln>
        </p:spPr>
      </p:pic>
      <p:sp>
        <p:nvSpPr>
          <p:cNvPr id="9" name="TextBox 8">
            <a:extLst>
              <a:ext uri="{FF2B5EF4-FFF2-40B4-BE49-F238E27FC236}">
                <a16:creationId xmlns:a16="http://schemas.microsoft.com/office/drawing/2014/main" id="{595BD7AB-F311-5630-79C4-4130E6701508}"/>
              </a:ext>
            </a:extLst>
          </p:cNvPr>
          <p:cNvSpPr txBox="1"/>
          <p:nvPr/>
        </p:nvSpPr>
        <p:spPr>
          <a:xfrm>
            <a:off x="322385" y="166538"/>
            <a:ext cx="5367552" cy="830997"/>
          </a:xfrm>
          <a:prstGeom prst="rect">
            <a:avLst/>
          </a:prstGeom>
          <a:noFill/>
        </p:spPr>
        <p:txBody>
          <a:bodyPr wrap="square" rtlCol="0">
            <a:spAutoFit/>
          </a:bodyPr>
          <a:lstStyle/>
          <a:p>
            <a:r>
              <a:rPr lang="en-US" sz="4800" b="1">
                <a:latin typeface="Franklin Gothic Book" panose="020B0503020102020204" pitchFamily="34" charset="0"/>
                <a:ea typeface="Helvetica Neue" panose="02000503000000020004" pitchFamily="2" charset="0"/>
                <a:cs typeface="Helvetica Neue" panose="02000503000000020004" pitchFamily="2" charset="0"/>
              </a:rPr>
              <a:t>Business </a:t>
            </a:r>
            <a:r>
              <a:rPr lang="en-US" sz="4800" b="1">
                <a:solidFill>
                  <a:srgbClr val="E9917F"/>
                </a:solidFill>
                <a:latin typeface="Franklin Gothic Book" panose="020B0503020102020204" pitchFamily="34" charset="0"/>
                <a:ea typeface="Helvetica Neue" panose="02000503000000020004" pitchFamily="2" charset="0"/>
                <a:cs typeface="Helvetica Neue" panose="02000503000000020004" pitchFamily="2" charset="0"/>
              </a:rPr>
              <a:t>Scenario</a:t>
            </a:r>
          </a:p>
        </p:txBody>
      </p:sp>
      <p:cxnSp>
        <p:nvCxnSpPr>
          <p:cNvPr id="16" name="Straight Connector 15">
            <a:extLst>
              <a:ext uri="{FF2B5EF4-FFF2-40B4-BE49-F238E27FC236}">
                <a16:creationId xmlns:a16="http://schemas.microsoft.com/office/drawing/2014/main" id="{2DFB78CF-13AD-7548-1084-AEF2A236CF22}"/>
              </a:ext>
            </a:extLst>
          </p:cNvPr>
          <p:cNvCxnSpPr>
            <a:cxnSpLocks/>
          </p:cNvCxnSpPr>
          <p:nvPr/>
        </p:nvCxnSpPr>
        <p:spPr>
          <a:xfrm>
            <a:off x="509954" y="1155797"/>
            <a:ext cx="2180492" cy="0"/>
          </a:xfrm>
          <a:prstGeom prst="line">
            <a:avLst/>
          </a:prstGeom>
          <a:ln w="57150">
            <a:solidFill>
              <a:srgbClr val="E9917F"/>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07A3E2A-27A4-0A47-024B-2FFC27ED0723}"/>
              </a:ext>
            </a:extLst>
          </p:cNvPr>
          <p:cNvSpPr/>
          <p:nvPr/>
        </p:nvSpPr>
        <p:spPr>
          <a:xfrm>
            <a:off x="5689936" y="997533"/>
            <a:ext cx="2999491" cy="2871078"/>
          </a:xfrm>
          <a:prstGeom prst="rect">
            <a:avLst/>
          </a:prstGeom>
          <a:solidFill>
            <a:schemeClr val="bg1"/>
          </a:solidFill>
          <a:ln w="63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091032-43D4-5195-79F6-975E3EC17447}"/>
              </a:ext>
            </a:extLst>
          </p:cNvPr>
          <p:cNvSpPr/>
          <p:nvPr/>
        </p:nvSpPr>
        <p:spPr>
          <a:xfrm>
            <a:off x="8689425" y="997529"/>
            <a:ext cx="3180189" cy="2871081"/>
          </a:xfrm>
          <a:prstGeom prst="rect">
            <a:avLst/>
          </a:prstGeom>
          <a:solidFill>
            <a:srgbClr val="E9917F"/>
          </a:solidFill>
          <a:ln>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3C26B9-056E-D37D-80C1-960EE28ACA9E}"/>
              </a:ext>
            </a:extLst>
          </p:cNvPr>
          <p:cNvSpPr/>
          <p:nvPr/>
        </p:nvSpPr>
        <p:spPr>
          <a:xfrm>
            <a:off x="8689426" y="3868610"/>
            <a:ext cx="3180186" cy="2871075"/>
          </a:xfrm>
          <a:prstGeom prst="rect">
            <a:avLst/>
          </a:prstGeom>
          <a:solidFill>
            <a:schemeClr val="bg1"/>
          </a:solidFill>
          <a:ln w="63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317112C-1443-C391-E82F-7DA43A90280A}"/>
              </a:ext>
            </a:extLst>
          </p:cNvPr>
          <p:cNvSpPr txBox="1"/>
          <p:nvPr/>
        </p:nvSpPr>
        <p:spPr>
          <a:xfrm>
            <a:off x="596015" y="2860561"/>
            <a:ext cx="4484077" cy="1844608"/>
          </a:xfrm>
          <a:prstGeom prst="rect">
            <a:avLst/>
          </a:prstGeom>
          <a:noFill/>
        </p:spPr>
        <p:txBody>
          <a:bodyPr wrap="square">
            <a:spAutoFit/>
          </a:bodyPr>
          <a:lstStyle/>
          <a:p>
            <a:pPr marL="0" marR="0">
              <a:lnSpc>
                <a:spcPct val="115000"/>
              </a:lnSpc>
              <a:spcBef>
                <a:spcPts val="0"/>
              </a:spcBef>
              <a:spcAft>
                <a:spcPts val="800"/>
              </a:spcAft>
            </a:pPr>
            <a:r>
              <a:rPr lang="en-CA" sz="2000" b="1" kern="100" err="1">
                <a:effectLst/>
                <a:latin typeface="+mj-lt"/>
                <a:ea typeface="Aptos" panose="020B0004020202020204" pitchFamily="34" charset="0"/>
                <a:cs typeface="Arial" panose="020B0604020202020204" pitchFamily="34" charset="0"/>
              </a:rPr>
              <a:t>FireBnB</a:t>
            </a:r>
            <a:r>
              <a:rPr lang="en-CA" sz="2000" b="1" kern="100">
                <a:effectLst/>
                <a:latin typeface="+mj-lt"/>
                <a:ea typeface="Aptos" panose="020B0004020202020204" pitchFamily="34" charset="0"/>
                <a:cs typeface="Arial" panose="020B0604020202020204" pitchFamily="34" charset="0"/>
              </a:rPr>
              <a:t> </a:t>
            </a:r>
            <a:r>
              <a:rPr lang="en-CA" sz="2000" kern="100">
                <a:effectLst/>
                <a:latin typeface="+mj-lt"/>
                <a:ea typeface="Aptos" panose="020B0004020202020204" pitchFamily="34" charset="0"/>
                <a:cs typeface="Arial" panose="020B0604020202020204" pitchFamily="34" charset="0"/>
              </a:rPr>
              <a:t>is an online marketplace that connects people seeking accommodations with those providing them, offering a </a:t>
            </a:r>
            <a:r>
              <a:rPr lang="en-CA" sz="2000" b="1" kern="100">
                <a:solidFill>
                  <a:srgbClr val="E9917F"/>
                </a:solidFill>
                <a:effectLst/>
                <a:latin typeface="+mj-lt"/>
                <a:ea typeface="Aptos" panose="020B0004020202020204" pitchFamily="34" charset="0"/>
                <a:cs typeface="Arial" panose="020B0604020202020204" pitchFamily="34" charset="0"/>
              </a:rPr>
              <a:t>user-friendly, transparent, and flexible</a:t>
            </a:r>
            <a:r>
              <a:rPr lang="en-CA" sz="2000" kern="100">
                <a:solidFill>
                  <a:srgbClr val="E9917F"/>
                </a:solidFill>
                <a:effectLst/>
                <a:latin typeface="+mj-lt"/>
                <a:ea typeface="Aptos" panose="020B0004020202020204" pitchFamily="34" charset="0"/>
                <a:cs typeface="Arial" panose="020B0604020202020204" pitchFamily="34" charset="0"/>
              </a:rPr>
              <a:t> </a:t>
            </a:r>
            <a:r>
              <a:rPr lang="en-CA" sz="2000" kern="100">
                <a:effectLst/>
                <a:latin typeface="+mj-lt"/>
                <a:ea typeface="Aptos" panose="020B0004020202020204" pitchFamily="34" charset="0"/>
                <a:cs typeface="Arial" panose="020B0604020202020204" pitchFamily="34" charset="0"/>
              </a:rPr>
              <a:t>platform.</a:t>
            </a:r>
          </a:p>
        </p:txBody>
      </p:sp>
      <p:pic>
        <p:nvPicPr>
          <p:cNvPr id="22" name="Picture 21">
            <a:extLst>
              <a:ext uri="{FF2B5EF4-FFF2-40B4-BE49-F238E27FC236}">
                <a16:creationId xmlns:a16="http://schemas.microsoft.com/office/drawing/2014/main" id="{7D1841C3-C718-2016-B750-A6E94F41F7AA}"/>
              </a:ext>
            </a:extLst>
          </p:cNvPr>
          <p:cNvPicPr>
            <a:picLocks noChangeAspect="1"/>
          </p:cNvPicPr>
          <p:nvPr/>
        </p:nvPicPr>
        <p:blipFill>
          <a:blip r:embed="rId3"/>
          <a:stretch>
            <a:fillRect/>
          </a:stretch>
        </p:blipFill>
        <p:spPr>
          <a:xfrm>
            <a:off x="5823351" y="1171176"/>
            <a:ext cx="667922" cy="667922"/>
          </a:xfrm>
          <a:prstGeom prst="rect">
            <a:avLst/>
          </a:prstGeom>
        </p:spPr>
      </p:pic>
      <p:pic>
        <p:nvPicPr>
          <p:cNvPr id="25" name="Picture 24">
            <a:extLst>
              <a:ext uri="{FF2B5EF4-FFF2-40B4-BE49-F238E27FC236}">
                <a16:creationId xmlns:a16="http://schemas.microsoft.com/office/drawing/2014/main" id="{5C3B7362-8703-DAC7-01D1-6A2F8D00DB0E}"/>
              </a:ext>
            </a:extLst>
          </p:cNvPr>
          <p:cNvPicPr>
            <a:picLocks noChangeAspect="1"/>
          </p:cNvPicPr>
          <p:nvPr/>
        </p:nvPicPr>
        <p:blipFill>
          <a:blip r:embed="rId4"/>
          <a:stretch>
            <a:fillRect/>
          </a:stretch>
        </p:blipFill>
        <p:spPr>
          <a:xfrm>
            <a:off x="9868087" y="4060356"/>
            <a:ext cx="673722" cy="673722"/>
          </a:xfrm>
          <a:prstGeom prst="rect">
            <a:avLst/>
          </a:prstGeom>
        </p:spPr>
      </p:pic>
      <p:pic>
        <p:nvPicPr>
          <p:cNvPr id="27" name="Graphic 26" descr="Female Profile with solid fill">
            <a:extLst>
              <a:ext uri="{FF2B5EF4-FFF2-40B4-BE49-F238E27FC236}">
                <a16:creationId xmlns:a16="http://schemas.microsoft.com/office/drawing/2014/main" id="{6FDA7D5A-E8C7-DF17-0DFD-EB755B6E7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4709" y="1155797"/>
            <a:ext cx="717337" cy="717337"/>
          </a:xfrm>
          <a:prstGeom prst="rect">
            <a:avLst/>
          </a:prstGeom>
        </p:spPr>
      </p:pic>
      <p:sp>
        <p:nvSpPr>
          <p:cNvPr id="28" name="TextBox 27">
            <a:extLst>
              <a:ext uri="{FF2B5EF4-FFF2-40B4-BE49-F238E27FC236}">
                <a16:creationId xmlns:a16="http://schemas.microsoft.com/office/drawing/2014/main" id="{26CE0B0E-E5B2-2F10-EFCD-38F55CE1537A}"/>
              </a:ext>
            </a:extLst>
          </p:cNvPr>
          <p:cNvSpPr txBox="1"/>
          <p:nvPr/>
        </p:nvSpPr>
        <p:spPr>
          <a:xfrm>
            <a:off x="6529181" y="1336809"/>
            <a:ext cx="1740877" cy="400110"/>
          </a:xfrm>
          <a:prstGeom prst="rect">
            <a:avLst/>
          </a:prstGeom>
          <a:noFill/>
        </p:spPr>
        <p:txBody>
          <a:bodyPr wrap="square" rtlCol="0">
            <a:spAutoFit/>
          </a:bodyPr>
          <a:lstStyle/>
          <a:p>
            <a:r>
              <a:rPr lang="en-US" sz="2000" b="1">
                <a:latin typeface="Franklin Gothic Book" panose="020B0503020102020204" pitchFamily="34" charset="0"/>
              </a:rPr>
              <a:t>For guests</a:t>
            </a:r>
          </a:p>
        </p:txBody>
      </p:sp>
      <p:sp>
        <p:nvSpPr>
          <p:cNvPr id="29" name="TextBox 28">
            <a:extLst>
              <a:ext uri="{FF2B5EF4-FFF2-40B4-BE49-F238E27FC236}">
                <a16:creationId xmlns:a16="http://schemas.microsoft.com/office/drawing/2014/main" id="{9782367D-EE75-8A76-468B-91CA9805EFF9}"/>
              </a:ext>
            </a:extLst>
          </p:cNvPr>
          <p:cNvSpPr txBox="1"/>
          <p:nvPr/>
        </p:nvSpPr>
        <p:spPr>
          <a:xfrm>
            <a:off x="9036264" y="1342736"/>
            <a:ext cx="1740877" cy="400110"/>
          </a:xfrm>
          <a:prstGeom prst="rect">
            <a:avLst/>
          </a:prstGeom>
          <a:noFill/>
        </p:spPr>
        <p:txBody>
          <a:bodyPr wrap="square" rtlCol="0">
            <a:spAutoFit/>
          </a:bodyPr>
          <a:lstStyle/>
          <a:p>
            <a:r>
              <a:rPr lang="en-US" sz="2000" b="1">
                <a:solidFill>
                  <a:schemeClr val="bg1"/>
                </a:solidFill>
                <a:latin typeface="Franklin Gothic Book" panose="020B0503020102020204" pitchFamily="34" charset="0"/>
              </a:rPr>
              <a:t>For hosts</a:t>
            </a:r>
          </a:p>
        </p:txBody>
      </p:sp>
      <p:sp>
        <p:nvSpPr>
          <p:cNvPr id="31" name="TextBox 30">
            <a:extLst>
              <a:ext uri="{FF2B5EF4-FFF2-40B4-BE49-F238E27FC236}">
                <a16:creationId xmlns:a16="http://schemas.microsoft.com/office/drawing/2014/main" id="{E8398124-87BC-D7FC-91B0-91A59DED6673}"/>
              </a:ext>
            </a:extLst>
          </p:cNvPr>
          <p:cNvSpPr txBox="1"/>
          <p:nvPr/>
        </p:nvSpPr>
        <p:spPr>
          <a:xfrm>
            <a:off x="5831460" y="1925602"/>
            <a:ext cx="2720869" cy="1754326"/>
          </a:xfrm>
          <a:prstGeom prst="rect">
            <a:avLst/>
          </a:prstGeom>
          <a:noFill/>
        </p:spPr>
        <p:txBody>
          <a:bodyPr wrap="square">
            <a:spAutoFit/>
          </a:bodyPr>
          <a:lstStyle/>
          <a:p>
            <a:r>
              <a:rPr lang="en-CA" sz="1200">
                <a:latin typeface="Franklin Gothic Book" panose="020B0503020102020204" pitchFamily="34" charset="0"/>
              </a:rPr>
              <a:t>Provides guests with access to a diverse range of unique properties beyond traditional hotels. Guests enjoy a personalized and authentic travel experience with the flexibility to choose short- or long-term stays and select from various amenities to customize their accommodations and make their stay more affordable and enjoyable.</a:t>
            </a:r>
            <a:endParaRPr lang="en-US" sz="1200">
              <a:latin typeface="Franklin Gothic Book" panose="020B0503020102020204" pitchFamily="34" charset="0"/>
            </a:endParaRPr>
          </a:p>
        </p:txBody>
      </p:sp>
      <p:sp>
        <p:nvSpPr>
          <p:cNvPr id="34" name="TextBox 33">
            <a:extLst>
              <a:ext uri="{FF2B5EF4-FFF2-40B4-BE49-F238E27FC236}">
                <a16:creationId xmlns:a16="http://schemas.microsoft.com/office/drawing/2014/main" id="{B3E1A1D8-68B6-0C0C-3767-085D9FC9C27D}"/>
              </a:ext>
            </a:extLst>
          </p:cNvPr>
          <p:cNvSpPr txBox="1"/>
          <p:nvPr/>
        </p:nvSpPr>
        <p:spPr>
          <a:xfrm>
            <a:off x="8827825" y="1966324"/>
            <a:ext cx="2861089" cy="1754326"/>
          </a:xfrm>
          <a:prstGeom prst="rect">
            <a:avLst/>
          </a:prstGeom>
          <a:noFill/>
        </p:spPr>
        <p:txBody>
          <a:bodyPr wrap="square">
            <a:spAutoFit/>
          </a:bodyPr>
          <a:lstStyle/>
          <a:p>
            <a:r>
              <a:rPr lang="en-CA" sz="1200">
                <a:solidFill>
                  <a:schemeClr val="bg1"/>
                </a:solidFill>
                <a:latin typeface="Franklin Gothic Book" panose="020B0503020102020204" pitchFamily="34" charset="0"/>
              </a:rPr>
              <a:t>Allows hosts to earn supplemental income by renting out properties, from spare rooms to vacation homes. Hosts control their listings, pricing, and availability, adjusting for demand and seasonality to maximize earnings. The platform’s global reach connects hosts with guests worldwide, offering a unique opportunity for cultural exchange.</a:t>
            </a:r>
            <a:endParaRPr lang="en-US" sz="1200">
              <a:solidFill>
                <a:schemeClr val="bg1"/>
              </a:solidFill>
              <a:latin typeface="Franklin Gothic Book" panose="020B0503020102020204" pitchFamily="34" charset="0"/>
            </a:endParaRPr>
          </a:p>
        </p:txBody>
      </p:sp>
      <p:sp>
        <p:nvSpPr>
          <p:cNvPr id="36" name="TextBox 35">
            <a:extLst>
              <a:ext uri="{FF2B5EF4-FFF2-40B4-BE49-F238E27FC236}">
                <a16:creationId xmlns:a16="http://schemas.microsoft.com/office/drawing/2014/main" id="{7A2030A8-391F-9503-03E1-2336A95AEB94}"/>
              </a:ext>
            </a:extLst>
          </p:cNvPr>
          <p:cNvSpPr txBox="1"/>
          <p:nvPr/>
        </p:nvSpPr>
        <p:spPr>
          <a:xfrm>
            <a:off x="8983677" y="4925824"/>
            <a:ext cx="2705237" cy="1569660"/>
          </a:xfrm>
          <a:prstGeom prst="rect">
            <a:avLst/>
          </a:prstGeom>
          <a:noFill/>
        </p:spPr>
        <p:txBody>
          <a:bodyPr wrap="square">
            <a:spAutoFit/>
          </a:bodyPr>
          <a:lstStyle/>
          <a:p>
            <a:r>
              <a:rPr lang="en-CA" sz="1200" b="1">
                <a:latin typeface="Franklin Gothic Book" panose="020B0503020102020204" pitchFamily="34" charset="0"/>
              </a:rPr>
              <a:t>Both guests and hosts </a:t>
            </a:r>
            <a:r>
              <a:rPr lang="en-CA" sz="1200">
                <a:latin typeface="Franklin Gothic Book" panose="020B0503020102020204" pitchFamily="34" charset="0"/>
              </a:rPr>
              <a:t>benefit from COMPANY NAME's emphasis on protection and security. The review system fosters accountability by allowing users to rate and review each other, ensuring transparency and enhancing the platform’s safety and community feel.</a:t>
            </a:r>
            <a:endParaRPr lang="en-US" sz="1200">
              <a:latin typeface="Franklin Gothic Book" panose="020B0503020102020204" pitchFamily="34" charset="0"/>
            </a:endParaRPr>
          </a:p>
        </p:txBody>
      </p:sp>
    </p:spTree>
    <p:extLst>
      <p:ext uri="{BB962C8B-B14F-4D97-AF65-F5344CB8AC3E}">
        <p14:creationId xmlns:p14="http://schemas.microsoft.com/office/powerpoint/2010/main" val="100732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9B0E0B-95D9-FDA4-6BFC-32B1457266AE}"/>
              </a:ext>
            </a:extLst>
          </p:cNvPr>
          <p:cNvPicPr>
            <a:picLocks noChangeAspect="1"/>
          </p:cNvPicPr>
          <p:nvPr/>
        </p:nvPicPr>
        <p:blipFill>
          <a:blip r:embed="rId2"/>
          <a:srcRect t="20489" b="7771"/>
          <a:stretch/>
        </p:blipFill>
        <p:spPr>
          <a:xfrm>
            <a:off x="0" y="1032734"/>
            <a:ext cx="12192000" cy="5825266"/>
          </a:xfrm>
          <a:prstGeom prst="rect">
            <a:avLst/>
          </a:prstGeom>
        </p:spPr>
      </p:pic>
      <p:sp>
        <p:nvSpPr>
          <p:cNvPr id="11" name="Rectangle 10">
            <a:extLst>
              <a:ext uri="{FF2B5EF4-FFF2-40B4-BE49-F238E27FC236}">
                <a16:creationId xmlns:a16="http://schemas.microsoft.com/office/drawing/2014/main" id="{7832CFF9-AA7A-D929-4B78-469F49F4FAB5}"/>
              </a:ext>
            </a:extLst>
          </p:cNvPr>
          <p:cNvSpPr/>
          <p:nvPr/>
        </p:nvSpPr>
        <p:spPr>
          <a:xfrm>
            <a:off x="-1" y="1032734"/>
            <a:ext cx="12192001" cy="5825266"/>
          </a:xfrm>
          <a:prstGeom prst="rect">
            <a:avLst/>
          </a:prstGeom>
          <a:solidFill>
            <a:srgbClr val="E9917F">
              <a:alpha val="7727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TextBox 13">
            <a:extLst>
              <a:ext uri="{FF2B5EF4-FFF2-40B4-BE49-F238E27FC236}">
                <a16:creationId xmlns:a16="http://schemas.microsoft.com/office/drawing/2014/main" id="{476181EE-8B52-F23A-4084-573314FA5823}"/>
              </a:ext>
            </a:extLst>
          </p:cNvPr>
          <p:cNvSpPr txBox="1"/>
          <p:nvPr/>
        </p:nvSpPr>
        <p:spPr>
          <a:xfrm>
            <a:off x="256648" y="33182"/>
            <a:ext cx="5367552" cy="830997"/>
          </a:xfrm>
          <a:prstGeom prst="rect">
            <a:avLst/>
          </a:prstGeom>
          <a:noFill/>
        </p:spPr>
        <p:txBody>
          <a:bodyPr wrap="square" rtlCol="0">
            <a:spAutoFit/>
          </a:bodyPr>
          <a:lstStyle/>
          <a:p>
            <a:r>
              <a:rPr lang="en-US" sz="4800" b="1">
                <a:latin typeface="Franklin Gothic Book" panose="020B0503020102020204" pitchFamily="34" charset="0"/>
                <a:ea typeface="Helvetica Neue" panose="02000503000000020004" pitchFamily="2" charset="0"/>
                <a:cs typeface="Helvetica Neue" panose="02000503000000020004" pitchFamily="2" charset="0"/>
              </a:rPr>
              <a:t>Business </a:t>
            </a:r>
            <a:r>
              <a:rPr lang="en-US" sz="4800" b="1">
                <a:solidFill>
                  <a:srgbClr val="E9917F"/>
                </a:solidFill>
                <a:latin typeface="Franklin Gothic Book" panose="020B0503020102020204" pitchFamily="34" charset="0"/>
                <a:ea typeface="Helvetica Neue" panose="02000503000000020004" pitchFamily="2" charset="0"/>
                <a:cs typeface="Helvetica Neue" panose="02000503000000020004" pitchFamily="2" charset="0"/>
              </a:rPr>
              <a:t>Scenario</a:t>
            </a:r>
          </a:p>
        </p:txBody>
      </p:sp>
      <p:sp>
        <p:nvSpPr>
          <p:cNvPr id="15" name="TextBox 14">
            <a:extLst>
              <a:ext uri="{FF2B5EF4-FFF2-40B4-BE49-F238E27FC236}">
                <a16:creationId xmlns:a16="http://schemas.microsoft.com/office/drawing/2014/main" id="{3D0994C1-C788-D2CF-11DF-20C33FB90354}"/>
              </a:ext>
            </a:extLst>
          </p:cNvPr>
          <p:cNvSpPr txBox="1"/>
          <p:nvPr/>
        </p:nvSpPr>
        <p:spPr>
          <a:xfrm>
            <a:off x="400083" y="2553039"/>
            <a:ext cx="5080682" cy="2616101"/>
          </a:xfrm>
          <a:prstGeom prst="rect">
            <a:avLst/>
          </a:prstGeom>
          <a:noFill/>
        </p:spPr>
        <p:txBody>
          <a:bodyPr wrap="square" rtlCol="0">
            <a:spAutoFit/>
          </a:bodyPr>
          <a:lstStyle/>
          <a:p>
            <a:r>
              <a:rPr lang="en-US" sz="4400">
                <a:solidFill>
                  <a:schemeClr val="bg1"/>
                </a:solidFill>
              </a:rPr>
              <a:t>In terms of </a:t>
            </a:r>
          </a:p>
          <a:p>
            <a:r>
              <a:rPr lang="en-US" sz="6000" b="1">
                <a:solidFill>
                  <a:schemeClr val="bg1"/>
                </a:solidFill>
              </a:rPr>
              <a:t>Value Proposition…</a:t>
            </a:r>
            <a:endParaRPr lang="en-US" sz="5400" b="1">
              <a:solidFill>
                <a:schemeClr val="bg1"/>
              </a:solidFill>
            </a:endParaRPr>
          </a:p>
        </p:txBody>
      </p:sp>
      <p:pic>
        <p:nvPicPr>
          <p:cNvPr id="18" name="Picture 17">
            <a:extLst>
              <a:ext uri="{FF2B5EF4-FFF2-40B4-BE49-F238E27FC236}">
                <a16:creationId xmlns:a16="http://schemas.microsoft.com/office/drawing/2014/main" id="{D3F43F96-618E-0608-8223-4AFB2F3AFAE9}"/>
              </a:ext>
            </a:extLst>
          </p:cNvPr>
          <p:cNvPicPr>
            <a:picLocks noChangeAspect="1"/>
          </p:cNvPicPr>
          <p:nvPr/>
        </p:nvPicPr>
        <p:blipFill>
          <a:blip r:embed="rId2"/>
          <a:srcRect t="20489" b="7771"/>
          <a:stretch/>
        </p:blipFill>
        <p:spPr>
          <a:xfrm>
            <a:off x="5880848" y="2113808"/>
            <a:ext cx="5959220" cy="3055332"/>
          </a:xfrm>
          <a:prstGeom prst="rect">
            <a:avLst/>
          </a:prstGeom>
          <a:ln w="28575">
            <a:solidFill>
              <a:schemeClr val="bg1"/>
            </a:solidFill>
          </a:ln>
        </p:spPr>
      </p:pic>
      <p:sp>
        <p:nvSpPr>
          <p:cNvPr id="19" name="Round Same Side Corner Rectangle 18">
            <a:extLst>
              <a:ext uri="{FF2B5EF4-FFF2-40B4-BE49-F238E27FC236}">
                <a16:creationId xmlns:a16="http://schemas.microsoft.com/office/drawing/2014/main" id="{714A9938-8D38-A6DD-3F29-220E9E1D1BCF}"/>
              </a:ext>
            </a:extLst>
          </p:cNvPr>
          <p:cNvSpPr/>
          <p:nvPr/>
        </p:nvSpPr>
        <p:spPr>
          <a:xfrm>
            <a:off x="6629399" y="4550485"/>
            <a:ext cx="4732213" cy="2307515"/>
          </a:xfrm>
          <a:prstGeom prst="round2Same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7885D34-EE17-06CE-8CC6-48912CFE3720}"/>
              </a:ext>
            </a:extLst>
          </p:cNvPr>
          <p:cNvSpPr txBox="1"/>
          <p:nvPr/>
        </p:nvSpPr>
        <p:spPr>
          <a:xfrm>
            <a:off x="7195007" y="4882672"/>
            <a:ext cx="3392375" cy="1815882"/>
          </a:xfrm>
          <a:prstGeom prst="rect">
            <a:avLst/>
          </a:prstGeom>
          <a:noFill/>
        </p:spPr>
        <p:txBody>
          <a:bodyPr wrap="square">
            <a:spAutoFit/>
          </a:bodyPr>
          <a:lstStyle/>
          <a:p>
            <a:pPr algn="ctr"/>
            <a:r>
              <a:rPr lang="en-CA" sz="1400">
                <a:latin typeface="Aptos" panose="020B0004020202020204" pitchFamily="34" charset="0"/>
                <a:ea typeface="Aptos" panose="020B0004020202020204" pitchFamily="34" charset="0"/>
                <a:cs typeface="Arial" panose="020B0604020202020204" pitchFamily="34" charset="0"/>
              </a:rPr>
              <a:t>I</a:t>
            </a:r>
            <a:r>
              <a:rPr lang="en-CA" sz="1400">
                <a:effectLst/>
                <a:latin typeface="Aptos" panose="020B0004020202020204" pitchFamily="34" charset="0"/>
                <a:ea typeface="Aptos" panose="020B0004020202020204" pitchFamily="34" charset="0"/>
                <a:cs typeface="Arial" panose="020B0604020202020204" pitchFamily="34" charset="0"/>
              </a:rPr>
              <a:t>ntroduce the </a:t>
            </a:r>
            <a:r>
              <a:rPr lang="en-CA" sz="1400">
                <a:solidFill>
                  <a:srgbClr val="E9917F"/>
                </a:solidFill>
                <a:effectLst/>
                <a:latin typeface="Aptos" panose="020B0004020202020204" pitchFamily="34" charset="0"/>
                <a:ea typeface="Aptos" panose="020B0004020202020204" pitchFamily="34" charset="0"/>
                <a:cs typeface="Arial" panose="020B0604020202020204" pitchFamily="34" charset="0"/>
              </a:rPr>
              <a:t>loyalty program </a:t>
            </a:r>
            <a:r>
              <a:rPr lang="en-CA" sz="1400">
                <a:effectLst/>
                <a:latin typeface="Aptos" panose="020B0004020202020204" pitchFamily="34" charset="0"/>
                <a:ea typeface="Aptos" panose="020B0004020202020204" pitchFamily="34" charset="0"/>
                <a:cs typeface="Arial" panose="020B0604020202020204" pitchFamily="34" charset="0"/>
              </a:rPr>
              <a:t>for guests. For those who are frequent travelers or planning a trip with multiple stops, guests can subscribe to our tiered membership, which provides a discount on bookings to further promote our core value of enhancing the accommodation experience and create memorable stays. </a:t>
            </a:r>
            <a:endParaRPr lang="en-US" sz="1400"/>
          </a:p>
        </p:txBody>
      </p:sp>
      <p:cxnSp>
        <p:nvCxnSpPr>
          <p:cNvPr id="20" name="Straight Connector 19">
            <a:extLst>
              <a:ext uri="{FF2B5EF4-FFF2-40B4-BE49-F238E27FC236}">
                <a16:creationId xmlns:a16="http://schemas.microsoft.com/office/drawing/2014/main" id="{1856233D-BB72-6B0E-DFFD-1DB912F63849}"/>
              </a:ext>
            </a:extLst>
          </p:cNvPr>
          <p:cNvCxnSpPr>
            <a:cxnSpLocks/>
          </p:cNvCxnSpPr>
          <p:nvPr/>
        </p:nvCxnSpPr>
        <p:spPr>
          <a:xfrm>
            <a:off x="7735563" y="4730866"/>
            <a:ext cx="2180492" cy="0"/>
          </a:xfrm>
          <a:prstGeom prst="line">
            <a:avLst/>
          </a:prstGeom>
          <a:ln w="57150">
            <a:solidFill>
              <a:srgbClr val="E9917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15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1A5AB22E-62CB-3342-4136-D7DFED78E936}"/>
              </a:ext>
            </a:extLst>
          </p:cNvPr>
          <p:cNvSpPr/>
          <p:nvPr/>
        </p:nvSpPr>
        <p:spPr>
          <a:xfrm>
            <a:off x="383780" y="2103298"/>
            <a:ext cx="3841341" cy="1529670"/>
          </a:xfrm>
          <a:prstGeom prst="roundRect">
            <a:avLst/>
          </a:prstGeom>
          <a:noFill/>
          <a:ln>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3AF31-3DD5-3445-162F-1D3DA66BBECA}"/>
              </a:ext>
            </a:extLst>
          </p:cNvPr>
          <p:cNvSpPr>
            <a:spLocks noGrp="1"/>
          </p:cNvSpPr>
          <p:nvPr>
            <p:ph type="title"/>
          </p:nvPr>
        </p:nvSpPr>
        <p:spPr>
          <a:xfrm>
            <a:off x="354275" y="-153338"/>
            <a:ext cx="10515600" cy="1325563"/>
          </a:xfrm>
        </p:spPr>
        <p:txBody>
          <a:bodyPr/>
          <a:lstStyle/>
          <a:p>
            <a:r>
              <a:rPr lang="en-US" b="1">
                <a:latin typeface="Franklin Gothic Book" panose="020B0503020102020204" pitchFamily="34" charset="0"/>
              </a:rPr>
              <a:t>Our </a:t>
            </a:r>
            <a:r>
              <a:rPr lang="en-US" b="1">
                <a:solidFill>
                  <a:srgbClr val="E9917F"/>
                </a:solidFill>
                <a:latin typeface="Franklin Gothic Book" panose="020B0503020102020204" pitchFamily="34" charset="0"/>
              </a:rPr>
              <a:t>Objectives</a:t>
            </a:r>
          </a:p>
        </p:txBody>
      </p:sp>
      <p:pic>
        <p:nvPicPr>
          <p:cNvPr id="3" name="Picture 2">
            <a:extLst>
              <a:ext uri="{FF2B5EF4-FFF2-40B4-BE49-F238E27FC236}">
                <a16:creationId xmlns:a16="http://schemas.microsoft.com/office/drawing/2014/main" id="{B5993A27-82D0-146D-63AD-FD83F96596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2240" y1="19101" x2="15840" y2="33989"/>
                        <a14:foregroundMark x1="15840" y1="33989" x2="23280" y2="17275"/>
                        <a14:foregroundMark x1="23280" y1="17275" x2="29680" y2="14466"/>
                        <a14:foregroundMark x1="15200" y1="48736" x2="44800" y2="25983"/>
                        <a14:foregroundMark x1="44800" y1="25983" x2="51600" y2="38343"/>
                        <a14:foregroundMark x1="51600" y1="38343" x2="53680" y2="58006"/>
                        <a14:foregroundMark x1="53680" y1="58006" x2="41920" y2="60534"/>
                        <a14:foregroundMark x1="41920" y1="60534" x2="38880" y2="54916"/>
                        <a14:foregroundMark x1="29040" y1="43680" x2="39120" y2="43399"/>
                        <a14:foregroundMark x1="39120" y1="43399" x2="35840" y2="62781"/>
                        <a14:foregroundMark x1="35840" y1="62781" x2="22320" y2="54775"/>
                        <a14:foregroundMark x1="22320" y1="54775" x2="42400" y2="69944"/>
                        <a14:foregroundMark x1="45040" y1="79073" x2="55680" y2="68680"/>
                        <a14:foregroundMark x1="55680" y1="68680" x2="42640" y2="83287"/>
                        <a14:foregroundMark x1="42640" y1="83287" x2="53280" y2="68680"/>
                        <a14:foregroundMark x1="53280" y1="68680" x2="54000" y2="64888"/>
                        <a14:foregroundMark x1="62320" y1="11376" x2="62560" y2="16433"/>
                        <a14:foregroundMark x1="71600" y1="25281" x2="73760" y2="24438"/>
                        <a14:foregroundMark x1="82080" y1="35674" x2="83200" y2="34129"/>
                        <a14:foregroundMark x1="74400" y1="42978" x2="78800" y2="38764"/>
                        <a14:foregroundMark x1="63440" y1="32865" x2="67840" y2="29073"/>
                        <a14:foregroundMark x1="67200" y1="28371" x2="69120" y2="28652"/>
                        <a14:foregroundMark x1="52720" y1="23315" x2="60400" y2="16713"/>
                        <a14:foregroundMark x1="79040" y1="87921" x2="80960" y2="79494"/>
                        <a14:foregroundMark x1="45440" y1="45225" x2="44400" y2="41011"/>
                        <a14:foregroundMark x1="48560" y1="43399" x2="48560" y2="46067"/>
                        <a14:foregroundMark x1="42160" y1="42556" x2="40880" y2="42978"/>
                        <a14:foregroundMark x1="48560" y1="40590" x2="50720" y2="45646"/>
                        <a14:foregroundMark x1="53600" y1="34410" x2="53840" y2="34129"/>
                        <a14:foregroundMark x1="34080" y1="37360" x2="38160" y2="56320"/>
                        <a14:foregroundMark x1="38160" y1="56320" x2="37120" y2="52669"/>
                        <a14:foregroundMark x1="22640" y1="21629" x2="16320" y2="23455"/>
                        <a14:backgroundMark x1="6480" y1="11517" x2="6480" y2="69944"/>
                        <a14:backgroundMark x1="6480" y1="69944" x2="1920" y2="35112"/>
                        <a14:backgroundMark x1="1920" y1="35112" x2="5840" y2="57163"/>
                        <a14:backgroundMark x1="5840" y1="57163" x2="3200" y2="18539"/>
                        <a14:backgroundMark x1="3200" y1="18539" x2="3200" y2="63483"/>
                        <a14:backgroundMark x1="3200" y1="63483" x2="1200" y2="42135"/>
                        <a14:backgroundMark x1="1200" y1="42135" x2="2080" y2="88904"/>
                        <a14:backgroundMark x1="2080" y1="88904" x2="720" y2="68820"/>
                        <a14:backgroundMark x1="720" y1="68820" x2="2240" y2="97753"/>
                        <a14:backgroundMark x1="2240" y1="97753" x2="1040" y2="76685"/>
                        <a14:backgroundMark x1="1040" y1="76685" x2="5360" y2="96067"/>
                        <a14:backgroundMark x1="5360" y1="96067" x2="8000" y2="79494"/>
                        <a14:backgroundMark x1="8000" y1="79494" x2="14880" y2="90871"/>
                        <a14:backgroundMark x1="14880" y1="90871" x2="7200" y2="81039"/>
                        <a14:backgroundMark x1="7200" y1="81039" x2="20800" y2="81742"/>
                        <a14:backgroundMark x1="20800" y1="81742" x2="7680" y2="69944"/>
                        <a14:backgroundMark x1="7680" y1="69944" x2="20160" y2="77247"/>
                        <a14:backgroundMark x1="20160" y1="77247" x2="10720" y2="67837"/>
                        <a14:backgroundMark x1="10720" y1="67837" x2="19520" y2="74579"/>
                        <a14:backgroundMark x1="19520" y1="74579" x2="20400" y2="76685"/>
                        <a14:backgroundMark x1="54560" y1="92556" x2="65120" y2="92978"/>
                        <a14:backgroundMark x1="65120" y1="92978" x2="63040" y2="84410"/>
                      </a14:backgroundRemoval>
                    </a14:imgEffect>
                  </a14:imgLayer>
                </a14:imgProps>
              </a:ext>
            </a:extLst>
          </a:blip>
          <a:stretch>
            <a:fillRect/>
          </a:stretch>
        </p:blipFill>
        <p:spPr>
          <a:xfrm>
            <a:off x="4505083" y="4559781"/>
            <a:ext cx="4021443" cy="2290614"/>
          </a:xfrm>
          <a:prstGeom prst="rect">
            <a:avLst/>
          </a:prstGeom>
          <a:solidFill>
            <a:schemeClr val="bg1"/>
          </a:solidFill>
        </p:spPr>
      </p:pic>
      <p:cxnSp>
        <p:nvCxnSpPr>
          <p:cNvPr id="6" name="Elbow Connector 5">
            <a:extLst>
              <a:ext uri="{FF2B5EF4-FFF2-40B4-BE49-F238E27FC236}">
                <a16:creationId xmlns:a16="http://schemas.microsoft.com/office/drawing/2014/main" id="{E12F4D6F-18EE-E203-6E00-6A558E5FE8F0}"/>
              </a:ext>
            </a:extLst>
          </p:cNvPr>
          <p:cNvCxnSpPr>
            <a:cxnSpLocks/>
          </p:cNvCxnSpPr>
          <p:nvPr/>
        </p:nvCxnSpPr>
        <p:spPr>
          <a:xfrm rot="10800000">
            <a:off x="3032352" y="1645055"/>
            <a:ext cx="3251239" cy="3178891"/>
          </a:xfrm>
          <a:prstGeom prst="bentConnector3">
            <a:avLst>
              <a:gd name="adj1" fmla="val -976"/>
            </a:avLst>
          </a:prstGeom>
          <a:ln w="76200">
            <a:solidFill>
              <a:schemeClr val="bg2"/>
            </a:solidFill>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1838CE6F-EF61-D1D7-C12E-8718E98E6039}"/>
              </a:ext>
            </a:extLst>
          </p:cNvPr>
          <p:cNvSpPr/>
          <p:nvPr/>
        </p:nvSpPr>
        <p:spPr>
          <a:xfrm>
            <a:off x="383780" y="4803046"/>
            <a:ext cx="3903406" cy="1883504"/>
          </a:xfrm>
          <a:prstGeom prst="roundRect">
            <a:avLst/>
          </a:prstGeom>
          <a:noFill/>
          <a:ln>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CBB18708-3C31-DB74-B3D3-C16A27C76E51}"/>
              </a:ext>
            </a:extLst>
          </p:cNvPr>
          <p:cNvCxnSpPr>
            <a:cxnSpLocks/>
          </p:cNvCxnSpPr>
          <p:nvPr/>
        </p:nvCxnSpPr>
        <p:spPr>
          <a:xfrm rot="10800000">
            <a:off x="2996929" y="4378363"/>
            <a:ext cx="2246097" cy="445585"/>
          </a:xfrm>
          <a:prstGeom prst="bentConnector3">
            <a:avLst>
              <a:gd name="adj1" fmla="val 1147"/>
            </a:avLst>
          </a:prstGeom>
          <a:ln w="762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11" name="Elbow Connector 10">
            <a:extLst>
              <a:ext uri="{FF2B5EF4-FFF2-40B4-BE49-F238E27FC236}">
                <a16:creationId xmlns:a16="http://schemas.microsoft.com/office/drawing/2014/main" id="{3581D2C7-EA88-067B-DA61-2BC115931534}"/>
              </a:ext>
            </a:extLst>
          </p:cNvPr>
          <p:cNvCxnSpPr>
            <a:cxnSpLocks/>
            <a:endCxn id="5" idx="2"/>
          </p:cNvCxnSpPr>
          <p:nvPr/>
        </p:nvCxnSpPr>
        <p:spPr>
          <a:xfrm rot="5400000" flipH="1" flipV="1">
            <a:off x="5671940" y="1630914"/>
            <a:ext cx="3978984" cy="2327346"/>
          </a:xfrm>
          <a:prstGeom prst="bentConnector2">
            <a:avLst/>
          </a:prstGeom>
          <a:ln w="76200">
            <a:solidFill>
              <a:schemeClr val="bg2"/>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0A5B67D3-7F4A-E66D-4229-92E8791C49E1}"/>
              </a:ext>
            </a:extLst>
          </p:cNvPr>
          <p:cNvPicPr>
            <a:picLocks noChangeAspect="1"/>
          </p:cNvPicPr>
          <p:nvPr/>
        </p:nvPicPr>
        <p:blipFill>
          <a:blip r:embed="rId4"/>
          <a:srcRect l="17157" t="5590" r="25723" b="6384"/>
          <a:stretch/>
        </p:blipFill>
        <p:spPr>
          <a:xfrm>
            <a:off x="1630749" y="1078132"/>
            <a:ext cx="1409468" cy="1358265"/>
          </a:xfrm>
          <a:prstGeom prst="ellipse">
            <a:avLst/>
          </a:prstGeom>
        </p:spPr>
      </p:pic>
      <p:sp>
        <p:nvSpPr>
          <p:cNvPr id="31" name="TextBox 30">
            <a:extLst>
              <a:ext uri="{FF2B5EF4-FFF2-40B4-BE49-F238E27FC236}">
                <a16:creationId xmlns:a16="http://schemas.microsoft.com/office/drawing/2014/main" id="{FDE7B715-1E76-CFDF-5936-F11FAF32739E}"/>
              </a:ext>
            </a:extLst>
          </p:cNvPr>
          <p:cNvSpPr txBox="1"/>
          <p:nvPr/>
        </p:nvSpPr>
        <p:spPr>
          <a:xfrm>
            <a:off x="356971" y="2484921"/>
            <a:ext cx="3975235" cy="1015663"/>
          </a:xfrm>
          <a:prstGeom prst="rect">
            <a:avLst/>
          </a:prstGeom>
          <a:noFill/>
        </p:spPr>
        <p:txBody>
          <a:bodyPr wrap="square">
            <a:spAutoFit/>
          </a:bodyPr>
          <a:lstStyle/>
          <a:p>
            <a:pPr algn="ctr"/>
            <a:r>
              <a:rPr lang="en-CA" sz="1200" b="1"/>
              <a:t>Ensure a </a:t>
            </a:r>
            <a:r>
              <a:rPr lang="en-CA" sz="1200" b="1">
                <a:solidFill>
                  <a:srgbClr val="E9917F"/>
                </a:solidFill>
              </a:rPr>
              <a:t>Safe and Transparent </a:t>
            </a:r>
            <a:r>
              <a:rPr lang="en-CA" sz="1200" b="1"/>
              <a:t>Environment</a:t>
            </a:r>
            <a:endParaRPr lang="en-CA" sz="1200"/>
          </a:p>
          <a:p>
            <a:pPr algn="ctr"/>
            <a:r>
              <a:rPr lang="en-CA" sz="1200"/>
              <a:t>The database will store reviews and ratings tied to specific bookings, fostering trust and transparency between guests and hosts, and building a safe community.</a:t>
            </a:r>
            <a:endParaRPr lang="en-US" sz="1200"/>
          </a:p>
        </p:txBody>
      </p:sp>
      <p:pic>
        <p:nvPicPr>
          <p:cNvPr id="19" name="Picture 18">
            <a:extLst>
              <a:ext uri="{FF2B5EF4-FFF2-40B4-BE49-F238E27FC236}">
                <a16:creationId xmlns:a16="http://schemas.microsoft.com/office/drawing/2014/main" id="{E73295B4-12B1-1062-54C7-C734351334A0}"/>
              </a:ext>
            </a:extLst>
          </p:cNvPr>
          <p:cNvPicPr>
            <a:picLocks noChangeAspect="1"/>
          </p:cNvPicPr>
          <p:nvPr/>
        </p:nvPicPr>
        <p:blipFill>
          <a:blip r:embed="rId5"/>
          <a:stretch>
            <a:fillRect/>
          </a:stretch>
        </p:blipFill>
        <p:spPr>
          <a:xfrm>
            <a:off x="1620488" y="3818355"/>
            <a:ext cx="1432153" cy="1308958"/>
          </a:xfrm>
          <a:prstGeom prst="ellipse">
            <a:avLst/>
          </a:prstGeom>
        </p:spPr>
      </p:pic>
      <p:sp>
        <p:nvSpPr>
          <p:cNvPr id="38" name="TextBox 37">
            <a:extLst>
              <a:ext uri="{FF2B5EF4-FFF2-40B4-BE49-F238E27FC236}">
                <a16:creationId xmlns:a16="http://schemas.microsoft.com/office/drawing/2014/main" id="{D63C7D06-8321-65F8-8101-EE9013857F33}"/>
              </a:ext>
            </a:extLst>
          </p:cNvPr>
          <p:cNvSpPr txBox="1"/>
          <p:nvPr/>
        </p:nvSpPr>
        <p:spPr>
          <a:xfrm>
            <a:off x="433609" y="5169705"/>
            <a:ext cx="3791512" cy="1384995"/>
          </a:xfrm>
          <a:prstGeom prst="rect">
            <a:avLst/>
          </a:prstGeom>
          <a:noFill/>
        </p:spPr>
        <p:txBody>
          <a:bodyPr wrap="square">
            <a:spAutoFit/>
          </a:bodyPr>
          <a:lstStyle/>
          <a:p>
            <a:pPr algn="ctr"/>
            <a:r>
              <a:rPr lang="en-CA" sz="1200" b="1"/>
              <a:t>Enhance the </a:t>
            </a:r>
            <a:r>
              <a:rPr lang="en-CA" sz="1200" b="1">
                <a:solidFill>
                  <a:srgbClr val="E9917F"/>
                </a:solidFill>
              </a:rPr>
              <a:t>Accommodation Experience</a:t>
            </a:r>
            <a:r>
              <a:rPr lang="en-CA" sz="1200"/>
              <a:t>: </a:t>
            </a:r>
          </a:p>
          <a:p>
            <a:pPr algn="ctr"/>
            <a:r>
              <a:rPr lang="en-CA" sz="1200"/>
              <a:t>The database will manage property listings, amenities, and bookings, allowing guests to search and select properties. Each booking will be linked to a guest, property, and host, with details like check-in, check-out, and booking status (e.g., confirmed, cancelled, completed) accurately tracked for clarity.</a:t>
            </a:r>
            <a:endParaRPr lang="en-US" sz="1200"/>
          </a:p>
        </p:txBody>
      </p:sp>
      <p:sp>
        <p:nvSpPr>
          <p:cNvPr id="41" name="Rounded Rectangle 40">
            <a:extLst>
              <a:ext uri="{FF2B5EF4-FFF2-40B4-BE49-F238E27FC236}">
                <a16:creationId xmlns:a16="http://schemas.microsoft.com/office/drawing/2014/main" id="{A2ABDC60-B5E9-6C1E-7BDE-49D5B748564F}"/>
              </a:ext>
            </a:extLst>
          </p:cNvPr>
          <p:cNvSpPr/>
          <p:nvPr/>
        </p:nvSpPr>
        <p:spPr>
          <a:xfrm>
            <a:off x="7613264" y="1192084"/>
            <a:ext cx="3841341" cy="1889210"/>
          </a:xfrm>
          <a:prstGeom prst="roundRect">
            <a:avLst/>
          </a:prstGeom>
          <a:noFill/>
          <a:ln>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D16763B-4285-9D71-7F0B-5A1F4C9657E6}"/>
              </a:ext>
            </a:extLst>
          </p:cNvPr>
          <p:cNvSpPr txBox="1"/>
          <p:nvPr/>
        </p:nvSpPr>
        <p:spPr>
          <a:xfrm>
            <a:off x="7714300" y="1512885"/>
            <a:ext cx="3639269" cy="1384995"/>
          </a:xfrm>
          <a:prstGeom prst="rect">
            <a:avLst/>
          </a:prstGeom>
          <a:noFill/>
        </p:spPr>
        <p:txBody>
          <a:bodyPr wrap="square">
            <a:spAutoFit/>
          </a:bodyPr>
          <a:lstStyle/>
          <a:p>
            <a:pPr algn="ctr"/>
            <a:r>
              <a:rPr lang="en-CA" sz="1200" b="1"/>
              <a:t>Giving Hosts </a:t>
            </a:r>
            <a:r>
              <a:rPr lang="en-CA" sz="1200" b="1">
                <a:solidFill>
                  <a:srgbClr val="E9917F"/>
                </a:solidFill>
              </a:rPr>
              <a:t>the Voice</a:t>
            </a:r>
          </a:p>
          <a:p>
            <a:pPr algn="ctr"/>
            <a:r>
              <a:rPr lang="en-CA" sz="1200"/>
              <a:t>The database will give hosts flexibility to manage property listings, pricing, property types, and guest limits. It will store multiple amenities linked to each property, allowing hosts to maximize income and offer better hospitality while giving guests more options to search for specific features.</a:t>
            </a:r>
            <a:endParaRPr lang="en-US" sz="1200"/>
          </a:p>
        </p:txBody>
      </p:sp>
      <p:cxnSp>
        <p:nvCxnSpPr>
          <p:cNvPr id="44" name="Elbow Connector 43">
            <a:extLst>
              <a:ext uri="{FF2B5EF4-FFF2-40B4-BE49-F238E27FC236}">
                <a16:creationId xmlns:a16="http://schemas.microsoft.com/office/drawing/2014/main" id="{0899E3A8-8AA9-3715-49DF-9684253BC426}"/>
              </a:ext>
            </a:extLst>
          </p:cNvPr>
          <p:cNvCxnSpPr>
            <a:cxnSpLocks/>
            <a:endCxn id="9" idx="2"/>
          </p:cNvCxnSpPr>
          <p:nvPr/>
        </p:nvCxnSpPr>
        <p:spPr>
          <a:xfrm flipV="1">
            <a:off x="6644628" y="3888981"/>
            <a:ext cx="2663956" cy="895098"/>
          </a:xfrm>
          <a:prstGeom prst="bentConnector3">
            <a:avLst>
              <a:gd name="adj1" fmla="val 1138"/>
            </a:avLst>
          </a:prstGeom>
          <a:ln w="76200">
            <a:solidFill>
              <a:schemeClr val="bg2"/>
            </a:solidFill>
          </a:ln>
        </p:spPr>
        <p:style>
          <a:lnRef idx="2">
            <a:schemeClr val="accent1"/>
          </a:lnRef>
          <a:fillRef idx="0">
            <a:schemeClr val="accent1"/>
          </a:fillRef>
          <a:effectRef idx="1">
            <a:schemeClr val="accent1"/>
          </a:effectRef>
          <a:fontRef idx="minor">
            <a:schemeClr val="tx1"/>
          </a:fontRef>
        </p:style>
      </p:cxnSp>
      <p:sp>
        <p:nvSpPr>
          <p:cNvPr id="4" name="Rounded Rectangle 40">
            <a:extLst>
              <a:ext uri="{FF2B5EF4-FFF2-40B4-BE49-F238E27FC236}">
                <a16:creationId xmlns:a16="http://schemas.microsoft.com/office/drawing/2014/main" id="{6A183562-66B2-A3F3-46F7-6B902032944E}"/>
              </a:ext>
            </a:extLst>
          </p:cNvPr>
          <p:cNvSpPr/>
          <p:nvPr/>
        </p:nvSpPr>
        <p:spPr>
          <a:xfrm>
            <a:off x="8297078" y="4376366"/>
            <a:ext cx="3530897" cy="1619653"/>
          </a:xfrm>
          <a:prstGeom prst="roundRect">
            <a:avLst/>
          </a:prstGeom>
          <a:noFill/>
          <a:ln>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5DA0E5-CD07-AE6D-F307-72DDF8316DC0}"/>
              </a:ext>
            </a:extLst>
          </p:cNvPr>
          <p:cNvPicPr>
            <a:picLocks noChangeAspect="1"/>
          </p:cNvPicPr>
          <p:nvPr/>
        </p:nvPicPr>
        <p:blipFill>
          <a:blip r:embed="rId6"/>
          <a:stretch>
            <a:fillRect/>
          </a:stretch>
        </p:blipFill>
        <p:spPr>
          <a:xfrm>
            <a:off x="8825105" y="201549"/>
            <a:ext cx="1352015" cy="1207091"/>
          </a:xfrm>
          <a:prstGeom prst="ellipse">
            <a:avLst/>
          </a:prstGeom>
        </p:spPr>
      </p:pic>
      <p:pic>
        <p:nvPicPr>
          <p:cNvPr id="9" name="Picture 8">
            <a:extLst>
              <a:ext uri="{FF2B5EF4-FFF2-40B4-BE49-F238E27FC236}">
                <a16:creationId xmlns:a16="http://schemas.microsoft.com/office/drawing/2014/main" id="{2CD9C674-DD8B-EA71-BF0E-C9ACA53B807F}"/>
              </a:ext>
            </a:extLst>
          </p:cNvPr>
          <p:cNvPicPr>
            <a:picLocks noChangeAspect="1"/>
          </p:cNvPicPr>
          <p:nvPr/>
        </p:nvPicPr>
        <p:blipFill>
          <a:blip r:embed="rId7"/>
          <a:stretch>
            <a:fillRect/>
          </a:stretch>
        </p:blipFill>
        <p:spPr>
          <a:xfrm>
            <a:off x="9308584" y="3234501"/>
            <a:ext cx="1432153" cy="1308959"/>
          </a:xfrm>
          <a:prstGeom prst="ellipse">
            <a:avLst/>
          </a:prstGeom>
        </p:spPr>
      </p:pic>
      <p:sp>
        <p:nvSpPr>
          <p:cNvPr id="14" name="TextBox 13">
            <a:extLst>
              <a:ext uri="{FF2B5EF4-FFF2-40B4-BE49-F238E27FC236}">
                <a16:creationId xmlns:a16="http://schemas.microsoft.com/office/drawing/2014/main" id="{A1FA48BA-EABD-3122-BACA-B68AED46E6C3}"/>
              </a:ext>
            </a:extLst>
          </p:cNvPr>
          <p:cNvSpPr txBox="1"/>
          <p:nvPr/>
        </p:nvSpPr>
        <p:spPr>
          <a:xfrm>
            <a:off x="8450671" y="4669575"/>
            <a:ext cx="3277333" cy="1200329"/>
          </a:xfrm>
          <a:prstGeom prst="rect">
            <a:avLst/>
          </a:prstGeom>
          <a:noFill/>
        </p:spPr>
        <p:txBody>
          <a:bodyPr wrap="square">
            <a:spAutoFit/>
          </a:bodyPr>
          <a:lstStyle/>
          <a:p>
            <a:pPr algn="ctr"/>
            <a:r>
              <a:rPr lang="en-CA" sz="1200" b="1">
                <a:solidFill>
                  <a:srgbClr val="E9917F"/>
                </a:solidFill>
              </a:rPr>
              <a:t>Innovate</a:t>
            </a:r>
            <a:r>
              <a:rPr lang="en-CA" sz="1200" b="1"/>
              <a:t> and </a:t>
            </a:r>
            <a:r>
              <a:rPr lang="en-CA" sz="1200" b="1">
                <a:solidFill>
                  <a:srgbClr val="E9917F"/>
                </a:solidFill>
              </a:rPr>
              <a:t>Connect</a:t>
            </a:r>
            <a:r>
              <a:rPr lang="en-CA" sz="1200" b="1"/>
              <a:t> the World</a:t>
            </a:r>
            <a:endParaRPr lang="en-CA" sz="1200"/>
          </a:p>
          <a:p>
            <a:pPr algn="ctr"/>
            <a:r>
              <a:rPr lang="en-CA" sz="1200"/>
              <a:t>The database will manage guest loyalty program subscriptions, applying tier-based discounts to bookings. This encourages frequent travelers to use the platform, fostering global connections and cultural exchanges.</a:t>
            </a:r>
            <a:endParaRPr lang="en-US" sz="1200"/>
          </a:p>
        </p:txBody>
      </p:sp>
    </p:spTree>
    <p:extLst>
      <p:ext uri="{BB962C8B-B14F-4D97-AF65-F5344CB8AC3E}">
        <p14:creationId xmlns:p14="http://schemas.microsoft.com/office/powerpoint/2010/main" val="166222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6E21CC3-A1BC-581F-C819-E03414ADD26D}"/>
              </a:ext>
            </a:extLst>
          </p:cNvPr>
          <p:cNvSpPr/>
          <p:nvPr/>
        </p:nvSpPr>
        <p:spPr>
          <a:xfrm>
            <a:off x="0" y="6393945"/>
            <a:ext cx="12192000" cy="464055"/>
          </a:xfrm>
          <a:prstGeom prst="rect">
            <a:avLst/>
          </a:prstGeom>
          <a:solidFill>
            <a:srgbClr val="E991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616046B-D212-D04B-54EE-4C98AF9B8C0A}"/>
              </a:ext>
            </a:extLst>
          </p:cNvPr>
          <p:cNvSpPr txBox="1"/>
          <p:nvPr/>
        </p:nvSpPr>
        <p:spPr>
          <a:xfrm>
            <a:off x="184745" y="163983"/>
            <a:ext cx="9451911" cy="765338"/>
          </a:xfrm>
          <a:prstGeom prst="rect">
            <a:avLst/>
          </a:prstGeom>
          <a:noFill/>
        </p:spPr>
        <p:txBody>
          <a:bodyPr wrap="square">
            <a:spAutoFit/>
          </a:bodyPr>
          <a:lstStyle/>
          <a:p>
            <a:pPr marL="0" marR="0">
              <a:lnSpc>
                <a:spcPct val="115000"/>
              </a:lnSpc>
              <a:spcBef>
                <a:spcPts val="0"/>
              </a:spcBef>
              <a:spcAft>
                <a:spcPts val="800"/>
              </a:spcAft>
            </a:pPr>
            <a:r>
              <a:rPr lang="en-CA" sz="4000" b="1" kern="100">
                <a:solidFill>
                  <a:srgbClr val="E9917F"/>
                </a:solidFill>
                <a:effectLst/>
                <a:latin typeface="Franklin Gothic Book" panose="020B0503020102020204" pitchFamily="34" charset="0"/>
                <a:ea typeface="Aptos" panose="020B0004020202020204" pitchFamily="34" charset="0"/>
                <a:cs typeface="Arial" panose="020B0604020202020204" pitchFamily="34" charset="0"/>
              </a:rPr>
              <a:t>Entity-Relationship Diagram</a:t>
            </a:r>
            <a:r>
              <a:rPr lang="en-CA" sz="4000" b="1" kern="100">
                <a:effectLst/>
                <a:latin typeface="Franklin Gothic Book" panose="020B0503020102020204" pitchFamily="34" charset="0"/>
                <a:ea typeface="Aptos" panose="020B0004020202020204" pitchFamily="34" charset="0"/>
                <a:cs typeface="Arial" panose="020B0604020202020204" pitchFamily="34" charset="0"/>
              </a:rPr>
              <a:t> (ERD)</a:t>
            </a:r>
          </a:p>
        </p:txBody>
      </p:sp>
      <p:sp>
        <p:nvSpPr>
          <p:cNvPr id="13" name="TextBox 12">
            <a:extLst>
              <a:ext uri="{FF2B5EF4-FFF2-40B4-BE49-F238E27FC236}">
                <a16:creationId xmlns:a16="http://schemas.microsoft.com/office/drawing/2014/main" id="{55DF6E97-C1CE-90B7-4F0F-B9C3C6751031}"/>
              </a:ext>
            </a:extLst>
          </p:cNvPr>
          <p:cNvSpPr txBox="1"/>
          <p:nvPr/>
        </p:nvSpPr>
        <p:spPr>
          <a:xfrm>
            <a:off x="871369" y="941847"/>
            <a:ext cx="10866619" cy="523220"/>
          </a:xfrm>
          <a:prstGeom prst="rect">
            <a:avLst/>
          </a:prstGeom>
          <a:noFill/>
        </p:spPr>
        <p:txBody>
          <a:bodyPr wrap="square">
            <a:spAutoFit/>
          </a:bodyPr>
          <a:lstStyle/>
          <a:p>
            <a:r>
              <a:rPr lang="en-CA" sz="1400">
                <a:effectLst/>
                <a:ea typeface="Aptos" panose="020B0004020202020204" pitchFamily="34" charset="0"/>
                <a:cs typeface="Arial" panose="020B0604020202020204" pitchFamily="34" charset="0"/>
              </a:rPr>
              <a:t>The ERD illustrates the relationships between key entities in the system: </a:t>
            </a:r>
            <a:r>
              <a:rPr lang="en-CA" sz="1400" b="1">
                <a:effectLst/>
                <a:ea typeface="Aptos" panose="020B0004020202020204" pitchFamily="34" charset="0"/>
                <a:cs typeface="Arial" panose="020B0604020202020204" pitchFamily="34" charset="0"/>
              </a:rPr>
              <a:t>Guests, Hosts, Properties, Bookings, Payments, Reviews, and the Loyalty Program</a:t>
            </a:r>
            <a:r>
              <a:rPr lang="en-CA" sz="1400">
                <a:effectLst/>
                <a:ea typeface="Aptos" panose="020B0004020202020204" pitchFamily="34" charset="0"/>
                <a:cs typeface="Arial" panose="020B0604020202020204" pitchFamily="34" charset="0"/>
              </a:rPr>
              <a:t>. The diagram reflects the relationships and cardinality between these entities</a:t>
            </a:r>
            <a:r>
              <a:rPr lang="en-CA" sz="1400">
                <a:ea typeface="Aptos" panose="020B0004020202020204" pitchFamily="34" charset="0"/>
                <a:cs typeface="Arial" panose="020B0604020202020204" pitchFamily="34" charset="0"/>
              </a:rPr>
              <a:t>.</a:t>
            </a:r>
            <a:endParaRPr lang="en-US" sz="1400"/>
          </a:p>
        </p:txBody>
      </p:sp>
      <p:pic>
        <p:nvPicPr>
          <p:cNvPr id="23" name="Graphic 22" descr="Server with solid fill">
            <a:extLst>
              <a:ext uri="{FF2B5EF4-FFF2-40B4-BE49-F238E27FC236}">
                <a16:creationId xmlns:a16="http://schemas.microsoft.com/office/drawing/2014/main" id="{989EE5B9-8E7E-832A-9527-4C833E3014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44" y="929321"/>
            <a:ext cx="597825" cy="597825"/>
          </a:xfrm>
          <a:prstGeom prst="rect">
            <a:avLst/>
          </a:prstGeom>
        </p:spPr>
      </p:pic>
      <p:pic>
        <p:nvPicPr>
          <p:cNvPr id="2" name="Picture 1" descr="A diagram of a server&#10;&#10;Description automatically generated">
            <a:extLst>
              <a:ext uri="{FF2B5EF4-FFF2-40B4-BE49-F238E27FC236}">
                <a16:creationId xmlns:a16="http://schemas.microsoft.com/office/drawing/2014/main" id="{EBB84268-F649-91E3-CF2F-944042972A13}"/>
              </a:ext>
            </a:extLst>
          </p:cNvPr>
          <p:cNvPicPr>
            <a:picLocks noChangeAspect="1"/>
          </p:cNvPicPr>
          <p:nvPr/>
        </p:nvPicPr>
        <p:blipFill>
          <a:blip r:embed="rId5"/>
          <a:stretch>
            <a:fillRect/>
          </a:stretch>
        </p:blipFill>
        <p:spPr>
          <a:xfrm>
            <a:off x="744876" y="1539672"/>
            <a:ext cx="10702246" cy="4854273"/>
          </a:xfrm>
          <a:prstGeom prst="rect">
            <a:avLst/>
          </a:prstGeom>
        </p:spPr>
      </p:pic>
    </p:spTree>
    <p:extLst>
      <p:ext uri="{BB962C8B-B14F-4D97-AF65-F5344CB8AC3E}">
        <p14:creationId xmlns:p14="http://schemas.microsoft.com/office/powerpoint/2010/main" val="293473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BFAA-EB8E-D302-47AA-6EFE1926980D}"/>
              </a:ext>
            </a:extLst>
          </p:cNvPr>
          <p:cNvSpPr>
            <a:spLocks noGrp="1"/>
          </p:cNvSpPr>
          <p:nvPr>
            <p:ph type="title"/>
          </p:nvPr>
        </p:nvSpPr>
        <p:spPr>
          <a:xfrm>
            <a:off x="282389" y="1"/>
            <a:ext cx="10515600" cy="912922"/>
          </a:xfrm>
        </p:spPr>
        <p:txBody>
          <a:bodyPr/>
          <a:lstStyle/>
          <a:p>
            <a:r>
              <a:rPr lang="en-US" b="1">
                <a:solidFill>
                  <a:srgbClr val="E9917F"/>
                </a:solidFill>
                <a:latin typeface="Franklin Gothic Book" panose="020B0503020102020204" pitchFamily="34" charset="0"/>
              </a:rPr>
              <a:t>Relational </a:t>
            </a:r>
            <a:r>
              <a:rPr lang="en-US" b="1">
                <a:latin typeface="Franklin Gothic Book" panose="020B0503020102020204" pitchFamily="34" charset="0"/>
              </a:rPr>
              <a:t>Schema</a:t>
            </a:r>
          </a:p>
        </p:txBody>
      </p:sp>
      <p:sp>
        <p:nvSpPr>
          <p:cNvPr id="5" name="TextBox 4">
            <a:extLst>
              <a:ext uri="{FF2B5EF4-FFF2-40B4-BE49-F238E27FC236}">
                <a16:creationId xmlns:a16="http://schemas.microsoft.com/office/drawing/2014/main" id="{2B0C3943-AADC-34BF-AF4C-CD147F4F7704}"/>
              </a:ext>
            </a:extLst>
          </p:cNvPr>
          <p:cNvSpPr txBox="1"/>
          <p:nvPr/>
        </p:nvSpPr>
        <p:spPr>
          <a:xfrm>
            <a:off x="282389" y="743902"/>
            <a:ext cx="11497237" cy="575607"/>
          </a:xfrm>
          <a:prstGeom prst="rect">
            <a:avLst/>
          </a:prstGeom>
          <a:noFill/>
        </p:spPr>
        <p:txBody>
          <a:bodyPr wrap="square">
            <a:spAutoFit/>
          </a:bodyPr>
          <a:lstStyle/>
          <a:p>
            <a:pPr marL="0" marR="0">
              <a:lnSpc>
                <a:spcPct val="115000"/>
              </a:lnSpc>
              <a:spcBef>
                <a:spcPts val="0"/>
              </a:spcBef>
              <a:spcAft>
                <a:spcPts val="800"/>
              </a:spcAft>
            </a:pPr>
            <a:r>
              <a:rPr lang="en-CA" sz="1400" kern="100">
                <a:effectLst/>
                <a:ea typeface="Times New Roman" panose="02020603050405020304" pitchFamily="18" charset="0"/>
                <a:cs typeface="Arial" panose="020B0604020202020204" pitchFamily="34" charset="0"/>
              </a:rPr>
              <a:t>The relational schema for this database follows the ERD and ensures that the relationships between entities are captured through foreign keys. Each table will have a primary key, and foreign keys will be used to link tables, ensuring referential integrity.</a:t>
            </a:r>
            <a:endParaRPr lang="en-CA" sz="1400" kern="100">
              <a:effectLst/>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671382B-C720-9A20-1F57-898F8CC41209}"/>
              </a:ext>
            </a:extLst>
          </p:cNvPr>
          <p:cNvSpPr txBox="1"/>
          <p:nvPr/>
        </p:nvSpPr>
        <p:spPr>
          <a:xfrm>
            <a:off x="1129564" y="1502389"/>
            <a:ext cx="12349320" cy="5925340"/>
          </a:xfrm>
          <a:prstGeom prst="rect">
            <a:avLst/>
          </a:prstGeom>
          <a:noFill/>
        </p:spPr>
        <p:txBody>
          <a:bodyPr wrap="square">
            <a:spAutoFit/>
          </a:bodyPr>
          <a:lstStyle/>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Users</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UserID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Type_user</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Fname</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Lname</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Phone_num</a:t>
            </a:r>
            <a:r>
              <a:rPr lang="en-CA" sz="1100" kern="100">
                <a:effectLst/>
                <a:ea typeface="Times New Roman" panose="02020603050405020304" pitchFamily="18" charset="0"/>
                <a:cs typeface="Arial" panose="020B0604020202020204" pitchFamily="34" charset="0"/>
              </a:rPr>
              <a:t>, Email, </a:t>
            </a:r>
            <a:r>
              <a:rPr lang="en-CA" sz="1100" kern="100" err="1">
                <a:effectLst/>
                <a:ea typeface="Times New Roman" panose="02020603050405020304" pitchFamily="18" charset="0"/>
                <a:cs typeface="Arial" panose="020B0604020202020204" pitchFamily="34" charset="0"/>
              </a:rPr>
              <a:t>Lang_spoken</a:t>
            </a:r>
            <a:r>
              <a:rPr lang="en-CA" sz="1100" kern="100">
                <a:effectLst/>
                <a:ea typeface="Times New Roman" panose="02020603050405020304" pitchFamily="18" charset="0"/>
                <a:cs typeface="Arial" panose="020B0604020202020204" pitchFamily="34" charset="0"/>
              </a:rPr>
              <a:t>, Country, City, </a:t>
            </a:r>
            <a:r>
              <a:rPr lang="en-CA" sz="1100" kern="100" err="1">
                <a:effectLst/>
                <a:ea typeface="Times New Roman" panose="02020603050405020304" pitchFamily="18" charset="0"/>
                <a:cs typeface="Arial" panose="020B0604020202020204" pitchFamily="34" charset="0"/>
              </a:rPr>
              <a:t>Verified_id_status</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Hosts</a:t>
            </a:r>
            <a:r>
              <a:rPr lang="en-CA" sz="1100" kern="100">
                <a:effectLst/>
                <a:ea typeface="Times New Roman" panose="02020603050405020304" pitchFamily="18" charset="0"/>
                <a:cs typeface="Arial" panose="020B0604020202020204" pitchFamily="34" charset="0"/>
              </a:rPr>
              <a:t> (</a:t>
            </a:r>
            <a:r>
              <a:rPr lang="en-CA" sz="1100" u="sng" kern="100">
                <a:effectLst/>
                <a:ea typeface="Times New Roman" panose="02020603050405020304" pitchFamily="18" charset="0"/>
                <a:cs typeface="Arial" panose="020B0604020202020204" pitchFamily="34" charset="0"/>
              </a:rPr>
              <a:t>HostID (PK)</a:t>
            </a:r>
            <a:r>
              <a:rPr lang="en-CA" sz="1100" kern="100">
                <a:effectLst/>
                <a:ea typeface="Times New Roman" panose="02020603050405020304" pitchFamily="18" charset="0"/>
                <a:cs typeface="Arial" panose="020B0604020202020204" pitchFamily="34" charset="0"/>
              </a:rPr>
              <a:t>, Host_status, </a:t>
            </a:r>
            <a:r>
              <a:rPr lang="en-CA" sz="1100" kern="100" err="1">
                <a:effectLst/>
                <a:ea typeface="Times New Roman" panose="02020603050405020304" pitchFamily="18" charset="0"/>
                <a:cs typeface="Arial" panose="020B0604020202020204" pitchFamily="34" charset="0"/>
              </a:rPr>
              <a:t>Response_rate</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Cancellation_rate</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Verified_id_req</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Social_security_num</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HostID references Users (</a:t>
            </a:r>
            <a:r>
              <a:rPr lang="en-CA" sz="1100" kern="100" err="1">
                <a:effectLst/>
                <a:ea typeface="Times New Roman" panose="02020603050405020304" pitchFamily="18" charset="0"/>
                <a:cs typeface="Arial" panose="020B0604020202020204" pitchFamily="34" charset="0"/>
              </a:rPr>
              <a:t>UserID</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err="1">
                <a:effectLst/>
                <a:ea typeface="Times New Roman" panose="02020603050405020304" pitchFamily="18" charset="0"/>
                <a:cs typeface="Arial" panose="020B0604020202020204" pitchFamily="34" charset="0"/>
              </a:rPr>
              <a:t>Loyaltyprogram</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MembershipTier</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MembershipDescription</a:t>
            </a:r>
            <a:r>
              <a:rPr lang="en-CA" sz="1100" kern="100">
                <a:effectLst/>
                <a:ea typeface="Times New Roman" panose="02020603050405020304" pitchFamily="18" charset="0"/>
                <a:cs typeface="Arial" panose="020B0604020202020204" pitchFamily="34" charset="0"/>
              </a:rPr>
              <a:t>, Discount)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Guests</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G</a:t>
            </a:r>
            <a:r>
              <a:rPr lang="en-CA" sz="1100" u="sng" kern="100" err="1">
                <a:effectLst/>
                <a:ea typeface="Times New Roman" panose="02020603050405020304" pitchFamily="18" charset="0"/>
                <a:cs typeface="Arial" panose="020B0604020202020204" pitchFamily="34" charset="0"/>
              </a:rPr>
              <a:t>uestID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MembershipTier</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Preferred_payment</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Checkin_time_pref</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Top_country_to_visit</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a:t>
            </a:r>
            <a:r>
              <a:rPr lang="en-CA" sz="1100" kern="100" err="1">
                <a:effectLst/>
                <a:ea typeface="Times New Roman" panose="02020603050405020304" pitchFamily="18" charset="0"/>
                <a:cs typeface="Arial" panose="020B0604020202020204" pitchFamily="34" charset="0"/>
              </a:rPr>
              <a:t>GuestID</a:t>
            </a:r>
            <a:r>
              <a:rPr lang="en-CA" sz="1100" kern="100">
                <a:effectLst/>
                <a:ea typeface="Times New Roman" panose="02020603050405020304" pitchFamily="18" charset="0"/>
                <a:cs typeface="Arial" panose="020B0604020202020204" pitchFamily="34" charset="0"/>
              </a:rPr>
              <a:t> references Users (</a:t>
            </a:r>
            <a:r>
              <a:rPr lang="en-CA" sz="1100" kern="100" err="1">
                <a:effectLst/>
                <a:ea typeface="Times New Roman" panose="02020603050405020304" pitchFamily="18" charset="0"/>
                <a:cs typeface="Arial" panose="020B0604020202020204" pitchFamily="34" charset="0"/>
              </a:rPr>
              <a:t>UserID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MembershipTier</a:t>
            </a:r>
            <a:r>
              <a:rPr lang="en-CA" sz="1100" kern="100">
                <a:effectLst/>
                <a:ea typeface="Times New Roman" panose="02020603050405020304" pitchFamily="18" charset="0"/>
                <a:cs typeface="Arial" panose="020B0604020202020204" pitchFamily="34" charset="0"/>
              </a:rPr>
              <a:t> references </a:t>
            </a:r>
            <a:r>
              <a:rPr lang="en-CA" sz="1100" kern="100" err="1">
                <a:effectLst/>
                <a:ea typeface="Times New Roman" panose="02020603050405020304" pitchFamily="18" charset="0"/>
                <a:cs typeface="Arial" panose="020B0604020202020204" pitchFamily="34" charset="0"/>
              </a:rPr>
              <a:t>Loyaltyprogram</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MembershipTier</a:t>
            </a:r>
            <a:r>
              <a:rPr lang="en-CA" sz="1100" kern="100">
                <a:effectLst/>
                <a:ea typeface="Times New Roman" panose="02020603050405020304" pitchFamily="18" charset="0"/>
                <a:cs typeface="Arial" panose="020B0604020202020204" pitchFamily="34" charset="0"/>
              </a:rPr>
              <a:t>)</a:t>
            </a: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Property </a:t>
            </a:r>
            <a:r>
              <a:rPr lang="en-CA" sz="1100" kern="100">
                <a:effectLst/>
                <a:ea typeface="Times New Roman" panose="02020603050405020304" pitchFamily="18" charset="0"/>
                <a:cs typeface="Arial" panose="020B0604020202020204" pitchFamily="34" charset="0"/>
              </a:rPr>
              <a:t>(</a:t>
            </a:r>
            <a:r>
              <a:rPr lang="en-CA" sz="1100" u="sng" kern="100" err="1">
                <a:effectLst/>
                <a:ea typeface="Times New Roman" panose="02020603050405020304" pitchFamily="18" charset="0"/>
                <a:cs typeface="Arial" panose="020B0604020202020204" pitchFamily="34" charset="0"/>
              </a:rPr>
              <a:t>ListingID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Location_country</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Location_city</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Maintenance_status</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Min_stay</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Property_type</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Pet_friendly</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Max_guests</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err="1">
                <a:effectLst/>
                <a:ea typeface="Times New Roman" panose="02020603050405020304" pitchFamily="18" charset="0"/>
                <a:cs typeface="Arial" panose="020B0604020202020204" pitchFamily="34" charset="0"/>
              </a:rPr>
              <a:t>Host_Property</a:t>
            </a:r>
            <a:r>
              <a:rPr lang="en-CA" sz="1100" b="1" kern="100">
                <a:effectLst/>
                <a:ea typeface="Times New Roman" panose="02020603050405020304" pitchFamily="18" charset="0"/>
                <a:cs typeface="Arial" panose="020B0604020202020204" pitchFamily="34" charset="0"/>
              </a:rPr>
              <a:t> </a:t>
            </a:r>
            <a:r>
              <a:rPr lang="en-CA" sz="1100" kern="100">
                <a:effectLst/>
                <a:ea typeface="Times New Roman" panose="02020603050405020304" pitchFamily="18" charset="0"/>
                <a:cs typeface="Arial" panose="020B0604020202020204" pitchFamily="34" charset="0"/>
              </a:rPr>
              <a:t>((</a:t>
            </a:r>
            <a:r>
              <a:rPr lang="en-CA" sz="1100" u="sng" kern="100">
                <a:effectLst/>
                <a:ea typeface="Times New Roman" panose="02020603050405020304" pitchFamily="18" charset="0"/>
                <a:cs typeface="Arial" panose="020B0604020202020204" pitchFamily="34" charset="0"/>
              </a:rPr>
              <a:t>HostID (PK), </a:t>
            </a:r>
            <a:r>
              <a:rPr lang="en-CA" sz="1100" u="sng" kern="100" err="1">
                <a:effectLst/>
                <a:ea typeface="Times New Roman" panose="02020603050405020304" pitchFamily="18" charset="0"/>
                <a:cs typeface="Arial" panose="020B0604020202020204" pitchFamily="34" charset="0"/>
              </a:rPr>
              <a:t>ListingID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HostID references Hosts (HostID),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references Property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a:t>
            </a: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Amenities </a:t>
            </a:r>
            <a:r>
              <a:rPr lang="en-CA" sz="1100" kern="100">
                <a:effectLst/>
                <a:ea typeface="Times New Roman" panose="02020603050405020304" pitchFamily="18" charset="0"/>
                <a:cs typeface="Arial" panose="020B0604020202020204" pitchFamily="34" charset="0"/>
              </a:rPr>
              <a:t>(</a:t>
            </a:r>
            <a:r>
              <a:rPr lang="en-CA" sz="1100" u="sng" kern="100" err="1">
                <a:effectLst/>
                <a:ea typeface="Times New Roman" panose="02020603050405020304" pitchFamily="18" charset="0"/>
                <a:cs typeface="Arial" panose="020B0604020202020204" pitchFamily="34" charset="0"/>
              </a:rPr>
              <a:t>AmenityID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Description)</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err="1">
                <a:effectLst/>
                <a:ea typeface="Times New Roman" panose="02020603050405020304" pitchFamily="18" charset="0"/>
                <a:cs typeface="Arial" panose="020B0604020202020204" pitchFamily="34" charset="0"/>
              </a:rPr>
              <a:t>Property_Amenities</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ListingID</a:t>
            </a:r>
            <a:r>
              <a:rPr lang="en-CA" sz="1100" u="sng" kern="100">
                <a:effectLst/>
                <a:ea typeface="Times New Roman" panose="02020603050405020304" pitchFamily="18" charset="0"/>
                <a:cs typeface="Arial" panose="020B0604020202020204" pitchFamily="34" charset="0"/>
              </a:rPr>
              <a:t> (PK), </a:t>
            </a:r>
            <a:r>
              <a:rPr lang="en-CA" sz="1100" u="sng" kern="100" err="1">
                <a:effectLst/>
                <a:ea typeface="Times New Roman" panose="02020603050405020304" pitchFamily="18" charset="0"/>
                <a:cs typeface="Arial" panose="020B0604020202020204" pitchFamily="34" charset="0"/>
              </a:rPr>
              <a:t>AmenityID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Quantity)</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references Property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AmenityID</a:t>
            </a:r>
            <a:r>
              <a:rPr lang="en-CA" sz="1100" kern="100">
                <a:effectLst/>
                <a:ea typeface="Times New Roman" panose="02020603050405020304" pitchFamily="18" charset="0"/>
                <a:cs typeface="Arial" panose="020B0604020202020204" pitchFamily="34" charset="0"/>
              </a:rPr>
              <a:t> references Amenities (</a:t>
            </a:r>
            <a:r>
              <a:rPr lang="en-CA" sz="1100" kern="100" err="1">
                <a:effectLst/>
                <a:ea typeface="Times New Roman" panose="02020603050405020304" pitchFamily="18" charset="0"/>
                <a:cs typeface="Arial" panose="020B0604020202020204" pitchFamily="34" charset="0"/>
              </a:rPr>
              <a:t>AmenityID</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Bookings</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BookingID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HostID, </a:t>
            </a:r>
            <a:r>
              <a:rPr lang="en-CA" sz="1100" kern="100" err="1">
                <a:effectLst/>
                <a:ea typeface="Times New Roman" panose="02020603050405020304" pitchFamily="18" charset="0"/>
                <a:cs typeface="Arial" panose="020B0604020202020204" pitchFamily="34" charset="0"/>
              </a:rPr>
              <a:t>GuestID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Checkin</a:t>
            </a:r>
            <a:r>
              <a:rPr lang="en-CA" sz="1100" kern="100">
                <a:effectLst/>
                <a:ea typeface="Times New Roman" panose="02020603050405020304" pitchFamily="18" charset="0"/>
                <a:cs typeface="Arial" panose="020B0604020202020204" pitchFamily="34" charset="0"/>
              </a:rPr>
              <a:t>, Checkout, </a:t>
            </a:r>
            <a:r>
              <a:rPr lang="en-CA" sz="1100" kern="100" err="1">
                <a:effectLst/>
                <a:ea typeface="Times New Roman" panose="02020603050405020304" pitchFamily="18" charset="0"/>
                <a:cs typeface="Arial" panose="020B0604020202020204" pitchFamily="34" charset="0"/>
              </a:rPr>
              <a:t>Total_amount</a:t>
            </a:r>
            <a:r>
              <a:rPr lang="en-CA" sz="1100" kern="100">
                <a:effectLst/>
                <a:ea typeface="Times New Roman" panose="02020603050405020304" pitchFamily="18" charset="0"/>
                <a:cs typeface="Arial" panose="020B0604020202020204" pitchFamily="34" charset="0"/>
              </a:rPr>
              <a:t>_ </a:t>
            </a:r>
            <a:r>
              <a:rPr lang="en-CA" sz="1100" kern="100" err="1">
                <a:effectLst/>
                <a:ea typeface="Times New Roman" panose="02020603050405020304" pitchFamily="18" charset="0"/>
                <a:cs typeface="Arial" panose="020B0604020202020204" pitchFamily="34" charset="0"/>
              </a:rPr>
              <a:t>Num_guests</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Booking_status</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Completion_status</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references Property (</a:t>
            </a:r>
            <a:r>
              <a:rPr lang="en-CA" sz="1100" kern="100" err="1">
                <a:effectLst/>
                <a:ea typeface="Times New Roman" panose="02020603050405020304" pitchFamily="18" charset="0"/>
                <a:cs typeface="Arial" panose="020B0604020202020204" pitchFamily="34" charset="0"/>
              </a:rPr>
              <a:t>ListingID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GuestID</a:t>
            </a:r>
            <a:r>
              <a:rPr lang="en-CA" sz="1100" kern="100">
                <a:effectLst/>
                <a:ea typeface="Times New Roman" panose="02020603050405020304" pitchFamily="18" charset="0"/>
                <a:cs typeface="Arial" panose="020B0604020202020204" pitchFamily="34" charset="0"/>
              </a:rPr>
              <a:t> references Guests (</a:t>
            </a:r>
            <a:r>
              <a:rPr lang="en-CA" sz="1100" kern="100" err="1">
                <a:effectLst/>
                <a:ea typeface="Times New Roman" panose="02020603050405020304" pitchFamily="18" charset="0"/>
                <a:cs typeface="Arial" panose="020B0604020202020204" pitchFamily="34" charset="0"/>
              </a:rPr>
              <a:t>GuestID</a:t>
            </a:r>
            <a:r>
              <a:rPr lang="en-CA" sz="1100" kern="100">
                <a:effectLst/>
                <a:ea typeface="Times New Roman" panose="02020603050405020304" pitchFamily="18" charset="0"/>
                <a:cs typeface="Arial" panose="020B0604020202020204" pitchFamily="34" charset="0"/>
              </a:rPr>
              <a:t>), HostID references Hosts (HostID)</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Reviews</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ReviewID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Review_UserID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Review_Description</a:t>
            </a:r>
            <a:r>
              <a:rPr lang="en-CA" sz="1100" kern="100">
                <a:effectLst/>
                <a:ea typeface="Times New Roman" panose="02020603050405020304" pitchFamily="18" charset="0"/>
                <a:cs typeface="Arial" panose="020B0604020202020204" pitchFamily="34" charset="0"/>
              </a:rPr>
              <a:t>, Rating)</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a:t>
            </a:r>
            <a:r>
              <a:rPr lang="en-CA" sz="1100" kern="100" err="1">
                <a:effectLst/>
                <a:ea typeface="Times New Roman" panose="02020603050405020304" pitchFamily="18" charset="0"/>
                <a:cs typeface="Arial" panose="020B0604020202020204" pitchFamily="34" charset="0"/>
              </a:rPr>
              <a:t>Review_UserID</a:t>
            </a:r>
            <a:r>
              <a:rPr lang="en-CA" sz="1100" kern="100">
                <a:effectLst/>
                <a:ea typeface="Times New Roman" panose="02020603050405020304" pitchFamily="18" charset="0"/>
                <a:cs typeface="Arial" panose="020B0604020202020204" pitchFamily="34" charset="0"/>
              </a:rPr>
              <a:t> references Users (</a:t>
            </a:r>
            <a:r>
              <a:rPr lang="en-CA" sz="1100" kern="100" err="1">
                <a:effectLst/>
                <a:ea typeface="Times New Roman" panose="02020603050405020304" pitchFamily="18" charset="0"/>
                <a:cs typeface="Arial" panose="020B0604020202020204" pitchFamily="34" charset="0"/>
              </a:rPr>
              <a:t>UserID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 references Bookings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b="1" kern="100">
                <a:effectLst/>
                <a:ea typeface="Times New Roman" panose="02020603050405020304" pitchFamily="18" charset="0"/>
                <a:cs typeface="Arial" panose="020B0604020202020204" pitchFamily="34" charset="0"/>
              </a:rPr>
              <a:t>Payments</a:t>
            </a:r>
            <a:r>
              <a:rPr lang="en-CA" sz="1100" kern="100">
                <a:effectLst/>
                <a:ea typeface="Times New Roman" panose="02020603050405020304" pitchFamily="18" charset="0"/>
                <a:cs typeface="Arial" panose="020B0604020202020204" pitchFamily="34" charset="0"/>
              </a:rPr>
              <a:t> (</a:t>
            </a:r>
            <a:r>
              <a:rPr lang="en-CA" sz="1100" u="sng" kern="100" err="1">
                <a:effectLst/>
                <a:ea typeface="Times New Roman" panose="02020603050405020304" pitchFamily="18" charset="0"/>
                <a:cs typeface="Arial" panose="020B0604020202020204" pitchFamily="34" charset="0"/>
              </a:rPr>
              <a:t>PaymentID</a:t>
            </a:r>
            <a:r>
              <a:rPr lang="en-CA" sz="1100" u="sng" kern="100">
                <a:effectLst/>
                <a:ea typeface="Times New Roman" panose="02020603050405020304" pitchFamily="18" charset="0"/>
                <a:cs typeface="Arial" panose="020B0604020202020204" pitchFamily="34" charset="0"/>
              </a:rPr>
              <a:t> (PK)</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Payment_method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Amount_paid</a:t>
            </a:r>
            <a:r>
              <a:rPr lang="en-CA" sz="1100" kern="100">
                <a:effectLst/>
                <a:ea typeface="Times New Roman" panose="02020603050405020304" pitchFamily="18" charset="0"/>
                <a:cs typeface="Arial" panose="020B0604020202020204" pitchFamily="34" charset="0"/>
              </a:rPr>
              <a:t>, </a:t>
            </a:r>
            <a:r>
              <a:rPr lang="en-CA" sz="1100" kern="100" err="1">
                <a:effectLst/>
                <a:ea typeface="Times New Roman" panose="02020603050405020304" pitchFamily="18" charset="0"/>
                <a:cs typeface="Arial" panose="020B0604020202020204" pitchFamily="34" charset="0"/>
              </a:rPr>
              <a:t>Transaction_date</a:t>
            </a:r>
            <a:r>
              <a:rPr lang="en-CA" sz="1100" kern="100">
                <a:effectLst/>
                <a:ea typeface="Times New Roman" panose="02020603050405020304" pitchFamily="18" charset="0"/>
                <a:cs typeface="Arial" panose="020B0604020202020204" pitchFamily="34" charset="0"/>
              </a:rPr>
              <a:t>)</a:t>
            </a: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r>
              <a:rPr lang="en-CA" sz="1100" kern="100">
                <a:effectLst/>
                <a:ea typeface="Times New Roman" panose="02020603050405020304" pitchFamily="18" charset="0"/>
                <a:cs typeface="Arial" panose="020B0604020202020204" pitchFamily="34" charset="0"/>
              </a:rPr>
              <a:t>Foreign Key: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 references Bookings (</a:t>
            </a:r>
            <a:r>
              <a:rPr lang="en-CA" sz="1100" kern="100" err="1">
                <a:effectLst/>
                <a:ea typeface="Times New Roman" panose="02020603050405020304" pitchFamily="18" charset="0"/>
                <a:cs typeface="Arial" panose="020B0604020202020204" pitchFamily="34" charset="0"/>
              </a:rPr>
              <a:t>BookingID</a:t>
            </a:r>
            <a:r>
              <a:rPr lang="en-CA" sz="1100" kern="100">
                <a:effectLst/>
                <a:ea typeface="Times New Roman" panose="02020603050405020304" pitchFamily="18" charset="0"/>
                <a:cs typeface="Arial" panose="020B0604020202020204" pitchFamily="34" charset="0"/>
              </a:rPr>
              <a:t>)</a:t>
            </a:r>
            <a:r>
              <a:rPr lang="en-CA" sz="1100" kern="100">
                <a:effectLst/>
                <a:ea typeface="Aptos" panose="020B0004020202020204" pitchFamily="34" charset="0"/>
                <a:cs typeface="Arial" panose="020B0604020202020204" pitchFamily="34" charset="0"/>
              </a:rPr>
              <a:t> </a:t>
            </a:r>
          </a:p>
          <a:p>
            <a:pPr marL="0" marR="0">
              <a:lnSpc>
                <a:spcPct val="115000"/>
              </a:lnSpc>
              <a:spcBef>
                <a:spcPts val="0"/>
              </a:spcBef>
              <a:spcAft>
                <a:spcPts val="800"/>
              </a:spcAft>
            </a:pPr>
            <a:endParaRPr lang="en-CA" sz="1100" kern="100">
              <a:effectLst/>
              <a:ea typeface="Aptos" panose="020B0004020202020204" pitchFamily="34" charset="0"/>
              <a:cs typeface="Arial" panose="020B0604020202020204" pitchFamily="34" charset="0"/>
            </a:endParaRPr>
          </a:p>
          <a:p>
            <a:pPr marL="0" marR="0">
              <a:lnSpc>
                <a:spcPct val="115000"/>
              </a:lnSpc>
              <a:spcBef>
                <a:spcPts val="0"/>
              </a:spcBef>
              <a:spcAft>
                <a:spcPts val="800"/>
              </a:spcAft>
            </a:pPr>
            <a:endParaRPr lang="en-CA" sz="1100" kern="100">
              <a:effectLst/>
              <a:ea typeface="Aptos" panose="020B00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D7E844A-11FF-7F78-E3B8-772A3F9D47F2}"/>
              </a:ext>
            </a:extLst>
          </p:cNvPr>
          <p:cNvCxnSpPr>
            <a:cxnSpLocks/>
          </p:cNvCxnSpPr>
          <p:nvPr/>
        </p:nvCxnSpPr>
        <p:spPr>
          <a:xfrm>
            <a:off x="819373" y="1398494"/>
            <a:ext cx="0" cy="5459506"/>
          </a:xfrm>
          <a:prstGeom prst="line">
            <a:avLst/>
          </a:prstGeom>
          <a:ln w="57150">
            <a:solidFill>
              <a:srgbClr val="E9917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7E5B83-4DEF-4788-99A1-9DCB2B382CE0}"/>
              </a:ext>
            </a:extLst>
          </p:cNvPr>
          <p:cNvCxnSpPr>
            <a:cxnSpLocks/>
          </p:cNvCxnSpPr>
          <p:nvPr/>
        </p:nvCxnSpPr>
        <p:spPr>
          <a:xfrm>
            <a:off x="797858" y="1398494"/>
            <a:ext cx="10379337" cy="0"/>
          </a:xfrm>
          <a:prstGeom prst="line">
            <a:avLst/>
          </a:prstGeom>
          <a:ln w="57150">
            <a:solidFill>
              <a:srgbClr val="E9917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0A24B53-7005-6605-0A70-2DF62698E3D2}"/>
              </a:ext>
            </a:extLst>
          </p:cNvPr>
          <p:cNvCxnSpPr>
            <a:cxnSpLocks/>
          </p:cNvCxnSpPr>
          <p:nvPr/>
        </p:nvCxnSpPr>
        <p:spPr>
          <a:xfrm>
            <a:off x="11159264" y="1398494"/>
            <a:ext cx="0" cy="5459506"/>
          </a:xfrm>
          <a:prstGeom prst="line">
            <a:avLst/>
          </a:prstGeom>
          <a:ln w="76200">
            <a:solidFill>
              <a:srgbClr val="E9917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3491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erson and person looking at a computer screen&#10;&#10;Description automatically generated">
            <a:extLst>
              <a:ext uri="{FF2B5EF4-FFF2-40B4-BE49-F238E27FC236}">
                <a16:creationId xmlns:a16="http://schemas.microsoft.com/office/drawing/2014/main" id="{0938D7DD-CF68-279C-805B-A24349EA577B}"/>
              </a:ext>
            </a:extLst>
          </p:cNvPr>
          <p:cNvPicPr>
            <a:picLocks noChangeAspect="1"/>
          </p:cNvPicPr>
          <p:nvPr/>
        </p:nvPicPr>
        <p:blipFill rotWithShape="1">
          <a:blip r:embed="rId3">
            <a:extLst>
              <a:ext uri="{28A0092B-C50C-407E-A947-70E740481C1C}">
                <a14:useLocalDpi xmlns:a14="http://schemas.microsoft.com/office/drawing/2010/main" val="0"/>
              </a:ext>
            </a:extLst>
          </a:blip>
          <a:srcRect l="2670" r="-71" b="22944"/>
          <a:stretch/>
        </p:blipFill>
        <p:spPr>
          <a:xfrm>
            <a:off x="-1525" y="-209321"/>
            <a:ext cx="12192001" cy="4439798"/>
          </a:xfrm>
          <a:prstGeom prst="rect">
            <a:avLst/>
          </a:prstGeom>
        </p:spPr>
      </p:pic>
      <p:sp>
        <p:nvSpPr>
          <p:cNvPr id="10" name="Rectangle 9">
            <a:extLst>
              <a:ext uri="{FF2B5EF4-FFF2-40B4-BE49-F238E27FC236}">
                <a16:creationId xmlns:a16="http://schemas.microsoft.com/office/drawing/2014/main" id="{02D9488D-C13D-D03C-54D2-EFD91AD7CF66}"/>
              </a:ext>
            </a:extLst>
          </p:cNvPr>
          <p:cNvSpPr/>
          <p:nvPr/>
        </p:nvSpPr>
        <p:spPr>
          <a:xfrm>
            <a:off x="-1525" y="4406930"/>
            <a:ext cx="3670142" cy="1969078"/>
          </a:xfrm>
          <a:prstGeom prst="rect">
            <a:avLst/>
          </a:prstGeom>
          <a:solidFill>
            <a:srgbClr val="E9917F"/>
          </a:solidFill>
          <a:ln w="57150">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062CFB-17EF-47B5-FEB3-E4BD878C7451}"/>
              </a:ext>
            </a:extLst>
          </p:cNvPr>
          <p:cNvSpPr/>
          <p:nvPr/>
        </p:nvSpPr>
        <p:spPr>
          <a:xfrm>
            <a:off x="3048" y="-205466"/>
            <a:ext cx="12188952" cy="4435943"/>
          </a:xfrm>
          <a:prstGeom prst="rect">
            <a:avLst/>
          </a:prstGeom>
          <a:solidFill>
            <a:schemeClr val="tx1">
              <a:alpha val="6072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F5788A79-1C52-8EDA-DA96-C7B3A05A4A76}"/>
              </a:ext>
            </a:extLst>
          </p:cNvPr>
          <p:cNvSpPr txBox="1"/>
          <p:nvPr/>
        </p:nvSpPr>
        <p:spPr>
          <a:xfrm>
            <a:off x="1068843" y="379498"/>
            <a:ext cx="10049740" cy="2800767"/>
          </a:xfrm>
          <a:prstGeom prst="rect">
            <a:avLst/>
          </a:prstGeom>
          <a:noFill/>
        </p:spPr>
        <p:txBody>
          <a:bodyPr wrap="square">
            <a:spAutoFit/>
          </a:bodyPr>
          <a:lstStyle/>
          <a:p>
            <a:r>
              <a:rPr lang="en-CA" sz="4400" b="1">
                <a:solidFill>
                  <a:schemeClr val="bg1"/>
                </a:solidFill>
              </a:rPr>
              <a:t>Key Insights:</a:t>
            </a:r>
          </a:p>
          <a:p>
            <a:r>
              <a:rPr lang="en-CA" sz="6600" b="1">
                <a:solidFill>
                  <a:srgbClr val="E9917F"/>
                </a:solidFill>
              </a:rPr>
              <a:t>Complex </a:t>
            </a:r>
            <a:r>
              <a:rPr lang="en-CA" sz="6600" b="1">
                <a:solidFill>
                  <a:schemeClr val="bg1"/>
                </a:solidFill>
              </a:rPr>
              <a:t>and </a:t>
            </a:r>
            <a:r>
              <a:rPr lang="en-CA" sz="6600" b="1">
                <a:solidFill>
                  <a:srgbClr val="E9917F"/>
                </a:solidFill>
              </a:rPr>
              <a:t>Challenging </a:t>
            </a:r>
            <a:r>
              <a:rPr lang="en-CA" sz="6600" b="1">
                <a:solidFill>
                  <a:schemeClr val="bg1"/>
                </a:solidFill>
              </a:rPr>
              <a:t>SQL Queries</a:t>
            </a:r>
            <a:endParaRPr lang="en-US" sz="6600" b="1">
              <a:solidFill>
                <a:schemeClr val="bg1"/>
              </a:solidFill>
            </a:endParaRPr>
          </a:p>
        </p:txBody>
      </p:sp>
      <p:pic>
        <p:nvPicPr>
          <p:cNvPr id="17" name="Picture 16">
            <a:extLst>
              <a:ext uri="{FF2B5EF4-FFF2-40B4-BE49-F238E27FC236}">
                <a16:creationId xmlns:a16="http://schemas.microsoft.com/office/drawing/2014/main" id="{B338735F-E069-26B4-7223-827B4D64F422}"/>
              </a:ext>
            </a:extLst>
          </p:cNvPr>
          <p:cNvPicPr>
            <a:picLocks noChangeAspect="1"/>
          </p:cNvPicPr>
          <p:nvPr/>
        </p:nvPicPr>
        <p:blipFill>
          <a:blip r:embed="rId4"/>
          <a:stretch>
            <a:fillRect/>
          </a:stretch>
        </p:blipFill>
        <p:spPr>
          <a:xfrm>
            <a:off x="3365967" y="4274238"/>
            <a:ext cx="4830582" cy="2583762"/>
          </a:xfrm>
          <a:prstGeom prst="rect">
            <a:avLst/>
          </a:prstGeom>
        </p:spPr>
      </p:pic>
      <p:sp>
        <p:nvSpPr>
          <p:cNvPr id="18" name="Rectangle 17">
            <a:extLst>
              <a:ext uri="{FF2B5EF4-FFF2-40B4-BE49-F238E27FC236}">
                <a16:creationId xmlns:a16="http://schemas.microsoft.com/office/drawing/2014/main" id="{B59F246F-FFBF-CD52-6983-F2806BE01813}"/>
              </a:ext>
            </a:extLst>
          </p:cNvPr>
          <p:cNvSpPr/>
          <p:nvPr/>
        </p:nvSpPr>
        <p:spPr>
          <a:xfrm>
            <a:off x="7998246" y="4435943"/>
            <a:ext cx="4192230" cy="1969078"/>
          </a:xfrm>
          <a:prstGeom prst="rect">
            <a:avLst/>
          </a:prstGeom>
          <a:solidFill>
            <a:srgbClr val="E9917F"/>
          </a:solidFill>
          <a:ln w="76200">
            <a:solidFill>
              <a:srgbClr val="E991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117DBAF7-60F9-5F53-E4D5-4EBC7192D30E}"/>
              </a:ext>
            </a:extLst>
          </p:cNvPr>
          <p:cNvPicPr>
            <a:picLocks noChangeAspect="1"/>
          </p:cNvPicPr>
          <p:nvPr/>
        </p:nvPicPr>
        <p:blipFill>
          <a:blip r:embed="rId5"/>
          <a:srcRect l="12567" t="16599" r="20239" b="34046"/>
          <a:stretch/>
        </p:blipFill>
        <p:spPr>
          <a:xfrm>
            <a:off x="3841781" y="4514340"/>
            <a:ext cx="3983301" cy="1861668"/>
          </a:xfrm>
          <a:prstGeom prst="rect">
            <a:avLst/>
          </a:prstGeom>
        </p:spPr>
      </p:pic>
    </p:spTree>
    <p:extLst>
      <p:ext uri="{BB962C8B-B14F-4D97-AF65-F5344CB8AC3E}">
        <p14:creationId xmlns:p14="http://schemas.microsoft.com/office/powerpoint/2010/main" val="324800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A7A7D78-D39C-E191-7A78-FEC3DECC0872}"/>
              </a:ext>
            </a:extLst>
          </p:cNvPr>
          <p:cNvCxnSpPr>
            <a:cxnSpLocks/>
          </p:cNvCxnSpPr>
          <p:nvPr/>
        </p:nvCxnSpPr>
        <p:spPr>
          <a:xfrm>
            <a:off x="0" y="1611096"/>
            <a:ext cx="494907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77DB873-DA74-F485-196B-220523F632C7}"/>
              </a:ext>
            </a:extLst>
          </p:cNvPr>
          <p:cNvSpPr txBox="1"/>
          <p:nvPr/>
        </p:nvSpPr>
        <p:spPr>
          <a:xfrm>
            <a:off x="193291" y="1901011"/>
            <a:ext cx="5498403" cy="4662815"/>
          </a:xfrm>
          <a:prstGeom prst="rect">
            <a:avLst/>
          </a:prstGeom>
          <a:noFill/>
        </p:spPr>
        <p:txBody>
          <a:bodyPr wrap="square" lIns="91440" tIns="45720" rIns="91440" bIns="45720" anchor="t">
            <a:spAutoFit/>
          </a:bodyPr>
          <a:lstStyle/>
          <a:p>
            <a:r>
              <a:rPr lang="en-US" sz="1100">
                <a:solidFill>
                  <a:schemeClr val="accent5">
                    <a:lumMod val="75000"/>
                  </a:schemeClr>
                </a:solidFill>
              </a:rPr>
              <a:t>CREATE TEMPORARY TABLE </a:t>
            </a:r>
            <a:r>
              <a:rPr lang="en-US" sz="1100" err="1"/>
              <a:t>guest_rv</a:t>
            </a:r>
            <a:r>
              <a:rPr lang="en-US" sz="1100"/>
              <a:t> </a:t>
            </a:r>
            <a:r>
              <a:rPr lang="en-US" sz="1100">
                <a:solidFill>
                  <a:schemeClr val="accent5">
                    <a:lumMod val="75000"/>
                  </a:schemeClr>
                </a:solidFill>
              </a:rPr>
              <a:t>AS</a:t>
            </a:r>
          </a:p>
          <a:p>
            <a:r>
              <a:rPr lang="en-US" sz="1100">
                <a:solidFill>
                  <a:schemeClr val="accent5">
                    <a:lumMod val="75000"/>
                  </a:schemeClr>
                </a:solidFill>
              </a:rPr>
              <a:t>SELECT </a:t>
            </a:r>
            <a:r>
              <a:rPr lang="en-US" sz="1100" err="1"/>
              <a:t>u.Fname</a:t>
            </a:r>
            <a:r>
              <a:rPr lang="en-US" sz="1100"/>
              <a:t>, </a:t>
            </a:r>
            <a:r>
              <a:rPr lang="en-US" sz="1100" err="1"/>
              <a:t>u.Lname</a:t>
            </a:r>
            <a:r>
              <a:rPr lang="en-US" sz="1100"/>
              <a:t>, </a:t>
            </a:r>
            <a:r>
              <a:rPr lang="en-US" sz="1100" err="1"/>
              <a:t>r.BookingID</a:t>
            </a:r>
            <a:r>
              <a:rPr lang="en-US" sz="1100"/>
              <a:t>, </a:t>
            </a:r>
            <a:r>
              <a:rPr lang="en-US" sz="1100" err="1"/>
              <a:t>r.Review_Description</a:t>
            </a:r>
            <a:r>
              <a:rPr lang="en-US" sz="1100"/>
              <a:t> </a:t>
            </a:r>
            <a:r>
              <a:rPr lang="en-US" sz="1100">
                <a:solidFill>
                  <a:schemeClr val="accent5">
                    <a:lumMod val="75000"/>
                  </a:schemeClr>
                </a:solidFill>
              </a:rPr>
              <a:t>AS</a:t>
            </a:r>
            <a:r>
              <a:rPr lang="en-US" sz="1100"/>
              <a:t> </a:t>
            </a:r>
            <a:r>
              <a:rPr lang="en-US" sz="1100" err="1"/>
              <a:t>guest_review</a:t>
            </a:r>
            <a:r>
              <a:rPr lang="en-US" sz="1100"/>
              <a:t>,  </a:t>
            </a:r>
            <a:r>
              <a:rPr lang="en-US" sz="1100" err="1"/>
              <a:t>r.Rating</a:t>
            </a:r>
            <a:r>
              <a:rPr lang="en-US" sz="1100"/>
              <a:t> AS </a:t>
            </a:r>
            <a:r>
              <a:rPr lang="en-US" sz="1100" err="1"/>
              <a:t>rating_from_guest</a:t>
            </a:r>
            <a:endParaRPr lang="en-US" sz="1100"/>
          </a:p>
          <a:p>
            <a:r>
              <a:rPr lang="en-US" sz="1100">
                <a:solidFill>
                  <a:schemeClr val="accent5">
                    <a:lumMod val="75000"/>
                  </a:schemeClr>
                </a:solidFill>
              </a:rPr>
              <a:t>FROM </a:t>
            </a:r>
          </a:p>
          <a:p>
            <a:r>
              <a:rPr lang="en-US" sz="1100">
                <a:solidFill>
                  <a:schemeClr val="bg2">
                    <a:lumMod val="75000"/>
                  </a:schemeClr>
                </a:solidFill>
              </a:rPr>
              <a:t>---Joining reviews table with users table to retrieve guests' names</a:t>
            </a:r>
          </a:p>
          <a:p>
            <a:r>
              <a:rPr lang="en-US" sz="1100"/>
              <a:t>    Reviews r JOIN Users u </a:t>
            </a:r>
            <a:r>
              <a:rPr lang="en-US" sz="1100">
                <a:solidFill>
                  <a:schemeClr val="accent5">
                    <a:lumMod val="75000"/>
                  </a:schemeClr>
                </a:solidFill>
              </a:rPr>
              <a:t>ON</a:t>
            </a:r>
            <a:r>
              <a:rPr lang="en-US" sz="1100"/>
              <a:t> </a:t>
            </a:r>
          </a:p>
          <a:p>
            <a:r>
              <a:rPr lang="en-US" sz="1100"/>
              <a:t>    </a:t>
            </a:r>
            <a:r>
              <a:rPr lang="en-US" sz="1100" err="1"/>
              <a:t>r.Review_UserID</a:t>
            </a:r>
            <a:r>
              <a:rPr lang="en-US" sz="1100"/>
              <a:t>=</a:t>
            </a:r>
            <a:r>
              <a:rPr lang="en-US" sz="1100" err="1"/>
              <a:t>u.UserID</a:t>
            </a:r>
            <a:endParaRPr lang="en-US" sz="1100"/>
          </a:p>
          <a:p>
            <a:endParaRPr lang="en-US" sz="1100"/>
          </a:p>
          <a:p>
            <a:r>
              <a:rPr lang="en-US" sz="1100">
                <a:solidFill>
                  <a:schemeClr val="accent5">
                    <a:lumMod val="75000"/>
                  </a:schemeClr>
                </a:solidFill>
              </a:rPr>
              <a:t>WHERE  </a:t>
            </a:r>
            <a:r>
              <a:rPr lang="en-US" sz="1100" err="1"/>
              <a:t>r.BookingID</a:t>
            </a:r>
            <a:r>
              <a:rPr lang="en-US" sz="1100"/>
              <a:t> </a:t>
            </a:r>
            <a:r>
              <a:rPr lang="en-US" sz="1100">
                <a:solidFill>
                  <a:schemeClr val="accent5">
                    <a:lumMod val="75000"/>
                  </a:schemeClr>
                </a:solidFill>
              </a:rPr>
              <a:t>IN </a:t>
            </a:r>
            <a:r>
              <a:rPr lang="en-US" sz="1100"/>
              <a:t>(</a:t>
            </a:r>
          </a:p>
          <a:p>
            <a:r>
              <a:rPr lang="en-US" sz="1100">
                <a:solidFill>
                  <a:schemeClr val="bg2">
                    <a:lumMod val="75000"/>
                  </a:schemeClr>
                </a:solidFill>
              </a:rPr>
              <a:t>-- Select bookings with more than 1 review received </a:t>
            </a:r>
            <a:r>
              <a:rPr lang="en-US" sz="1100" err="1">
                <a:solidFill>
                  <a:schemeClr val="bg2">
                    <a:lumMod val="75000"/>
                  </a:schemeClr>
                </a:solidFill>
              </a:rPr>
              <a:t>ie</a:t>
            </a:r>
            <a:r>
              <a:rPr lang="en-US" sz="1100">
                <a:solidFill>
                  <a:schemeClr val="bg2">
                    <a:lumMod val="75000"/>
                  </a:schemeClr>
                </a:solidFill>
              </a:rPr>
              <a:t> 1 from guest, 1 from host</a:t>
            </a:r>
          </a:p>
          <a:p>
            <a:r>
              <a:rPr lang="en-US" sz="1100"/>
              <a:t>        </a:t>
            </a:r>
            <a:r>
              <a:rPr lang="en-US" sz="1100">
                <a:solidFill>
                  <a:schemeClr val="accent5">
                    <a:lumMod val="75000"/>
                  </a:schemeClr>
                </a:solidFill>
              </a:rPr>
              <a:t>SELECT</a:t>
            </a:r>
            <a:r>
              <a:rPr lang="en-US" sz="1100"/>
              <a:t> </a:t>
            </a:r>
            <a:r>
              <a:rPr lang="en-US" sz="1100" err="1"/>
              <a:t>BookingID</a:t>
            </a:r>
            <a:endParaRPr lang="en-US" sz="1100"/>
          </a:p>
          <a:p>
            <a:r>
              <a:rPr lang="en-US" sz="1100"/>
              <a:t>        </a:t>
            </a:r>
            <a:r>
              <a:rPr lang="en-US" sz="1100">
                <a:solidFill>
                  <a:schemeClr val="accent5">
                    <a:lumMod val="75000"/>
                  </a:schemeClr>
                </a:solidFill>
              </a:rPr>
              <a:t>FROM</a:t>
            </a:r>
            <a:r>
              <a:rPr lang="en-US" sz="1100"/>
              <a:t> Reviews</a:t>
            </a:r>
          </a:p>
          <a:p>
            <a:r>
              <a:rPr lang="en-US" sz="1100"/>
              <a:t>        </a:t>
            </a:r>
            <a:r>
              <a:rPr lang="en-US" sz="1100">
                <a:solidFill>
                  <a:schemeClr val="accent5">
                    <a:lumMod val="75000"/>
                  </a:schemeClr>
                </a:solidFill>
              </a:rPr>
              <a:t>GROUP BY </a:t>
            </a:r>
            <a:r>
              <a:rPr lang="en-US" sz="1100" err="1"/>
              <a:t>BookingID</a:t>
            </a:r>
            <a:endParaRPr lang="en-US" sz="1100"/>
          </a:p>
          <a:p>
            <a:r>
              <a:rPr lang="en-US" sz="1100">
                <a:solidFill>
                  <a:schemeClr val="accent5">
                    <a:lumMod val="75000"/>
                  </a:schemeClr>
                </a:solidFill>
              </a:rPr>
              <a:t>        HAVING </a:t>
            </a:r>
            <a:r>
              <a:rPr lang="en-US" sz="1100">
                <a:solidFill>
                  <a:schemeClr val="accent5">
                    <a:lumMod val="60000"/>
                    <a:lumOff val="40000"/>
                  </a:schemeClr>
                </a:solidFill>
              </a:rPr>
              <a:t>COUNT</a:t>
            </a:r>
            <a:r>
              <a:rPr lang="en-US" sz="1100"/>
              <a:t>(*)&gt;1</a:t>
            </a:r>
          </a:p>
          <a:p>
            <a:r>
              <a:rPr lang="en-US" sz="1100"/>
              <a:t>    ) </a:t>
            </a:r>
            <a:r>
              <a:rPr lang="en-US" sz="1100">
                <a:solidFill>
                  <a:schemeClr val="accent5">
                    <a:lumMod val="75000"/>
                  </a:schemeClr>
                </a:solidFill>
              </a:rPr>
              <a:t>AND</a:t>
            </a:r>
            <a:r>
              <a:rPr lang="en-US" sz="1100"/>
              <a:t> </a:t>
            </a:r>
          </a:p>
          <a:p>
            <a:endParaRPr lang="en-US" sz="1100"/>
          </a:p>
          <a:p>
            <a:r>
              <a:rPr lang="en-US" sz="1100">
                <a:solidFill>
                  <a:schemeClr val="bg2">
                    <a:lumMod val="75000"/>
                  </a:schemeClr>
                </a:solidFill>
              </a:rPr>
              <a:t>    ---Guests have user ids from 7-12</a:t>
            </a:r>
          </a:p>
          <a:p>
            <a:r>
              <a:rPr lang="en-US" sz="1100"/>
              <a:t>    </a:t>
            </a:r>
            <a:r>
              <a:rPr lang="en-US" sz="1100" err="1"/>
              <a:t>r.Review_UserID</a:t>
            </a:r>
            <a:r>
              <a:rPr lang="en-US" sz="1100"/>
              <a:t> </a:t>
            </a:r>
            <a:r>
              <a:rPr lang="en-US" sz="1100">
                <a:solidFill>
                  <a:schemeClr val="accent5">
                    <a:lumMod val="75000"/>
                  </a:schemeClr>
                </a:solidFill>
              </a:rPr>
              <a:t>BETWEEN</a:t>
            </a:r>
            <a:r>
              <a:rPr lang="en-US" sz="1100"/>
              <a:t> 7 </a:t>
            </a:r>
            <a:r>
              <a:rPr lang="en-US" sz="1100">
                <a:solidFill>
                  <a:schemeClr val="accent5">
                    <a:lumMod val="75000"/>
                  </a:schemeClr>
                </a:solidFill>
              </a:rPr>
              <a:t>AND</a:t>
            </a:r>
            <a:r>
              <a:rPr lang="en-US" sz="1100"/>
              <a:t> 12;</a:t>
            </a:r>
          </a:p>
          <a:p>
            <a:endParaRPr lang="en-US" sz="1100"/>
          </a:p>
          <a:p>
            <a:r>
              <a:rPr lang="en-US" sz="1100">
                <a:solidFill>
                  <a:schemeClr val="bg2">
                    <a:lumMod val="75000"/>
                  </a:schemeClr>
                </a:solidFill>
              </a:rPr>
              <a:t>-- Temporary table storing reviews by hosts</a:t>
            </a:r>
          </a:p>
          <a:p>
            <a:r>
              <a:rPr lang="en-US" sz="1100">
                <a:solidFill>
                  <a:schemeClr val="accent5">
                    <a:lumMod val="75000"/>
                  </a:schemeClr>
                </a:solidFill>
              </a:rPr>
              <a:t>CREATE TEMPORARY TABLE </a:t>
            </a:r>
            <a:r>
              <a:rPr lang="en-US" sz="1100" err="1"/>
              <a:t>host_rv</a:t>
            </a:r>
            <a:r>
              <a:rPr lang="en-US" sz="1100"/>
              <a:t> </a:t>
            </a:r>
            <a:r>
              <a:rPr lang="en-US" sz="1100">
                <a:solidFill>
                  <a:schemeClr val="accent5">
                    <a:lumMod val="75000"/>
                  </a:schemeClr>
                </a:solidFill>
              </a:rPr>
              <a:t>AS</a:t>
            </a:r>
            <a:r>
              <a:rPr lang="en-US" sz="1100"/>
              <a:t> </a:t>
            </a:r>
          </a:p>
          <a:p>
            <a:pPr>
              <a:spcAft>
                <a:spcPts val="600"/>
              </a:spcAft>
            </a:pPr>
            <a:r>
              <a:rPr lang="en-US" sz="1100">
                <a:solidFill>
                  <a:schemeClr val="accent5">
                    <a:lumMod val="75000"/>
                  </a:schemeClr>
                </a:solidFill>
              </a:rPr>
              <a:t>SELECT</a:t>
            </a:r>
            <a:r>
              <a:rPr lang="en-US" sz="1100"/>
              <a:t>  </a:t>
            </a:r>
            <a:r>
              <a:rPr lang="en-US" sz="1100" err="1"/>
              <a:t>u.Fname</a:t>
            </a:r>
            <a:r>
              <a:rPr lang="en-US" sz="1100"/>
              <a:t>,  </a:t>
            </a:r>
            <a:r>
              <a:rPr lang="en-US" sz="1100" err="1"/>
              <a:t>u.Lname</a:t>
            </a:r>
            <a:r>
              <a:rPr lang="en-US" sz="1100"/>
              <a:t>, </a:t>
            </a:r>
            <a:r>
              <a:rPr lang="en-US" sz="1100" err="1"/>
              <a:t>r.BookingID</a:t>
            </a:r>
            <a:r>
              <a:rPr lang="en-US" sz="1100"/>
              <a:t>,  </a:t>
            </a:r>
            <a:r>
              <a:rPr lang="en-US" sz="1100" err="1"/>
              <a:t>r.Review_Description</a:t>
            </a:r>
            <a:r>
              <a:rPr lang="en-US" sz="1100"/>
              <a:t> </a:t>
            </a:r>
            <a:r>
              <a:rPr lang="en-US" sz="1100">
                <a:solidFill>
                  <a:schemeClr val="accent5">
                    <a:lumMod val="75000"/>
                  </a:schemeClr>
                </a:solidFill>
              </a:rPr>
              <a:t>AS</a:t>
            </a:r>
            <a:r>
              <a:rPr lang="en-US" sz="1100"/>
              <a:t> </a:t>
            </a:r>
            <a:r>
              <a:rPr lang="en-US" sz="1100" err="1"/>
              <a:t>host_review</a:t>
            </a:r>
            <a:r>
              <a:rPr lang="en-US" sz="1100"/>
              <a:t>, </a:t>
            </a:r>
            <a:r>
              <a:rPr lang="en-US" sz="1100" err="1"/>
              <a:t>r.Rating</a:t>
            </a:r>
            <a:r>
              <a:rPr lang="en-US" sz="1100"/>
              <a:t> </a:t>
            </a:r>
            <a:r>
              <a:rPr lang="en-US" sz="1100">
                <a:solidFill>
                  <a:schemeClr val="accent5">
                    <a:lumMod val="75000"/>
                  </a:schemeClr>
                </a:solidFill>
              </a:rPr>
              <a:t>AS</a:t>
            </a:r>
            <a:r>
              <a:rPr lang="en-US" sz="1100"/>
              <a:t> </a:t>
            </a:r>
            <a:r>
              <a:rPr lang="en-US" sz="1100" err="1"/>
              <a:t>rating_from_host</a:t>
            </a:r>
            <a:endParaRPr lang="en-US" sz="1100"/>
          </a:p>
          <a:p>
            <a:r>
              <a:rPr lang="en-US" sz="1100">
                <a:solidFill>
                  <a:schemeClr val="accent5">
                    <a:lumMod val="75000"/>
                  </a:schemeClr>
                </a:solidFill>
              </a:rPr>
              <a:t>FROM </a:t>
            </a:r>
          </a:p>
          <a:p>
            <a:r>
              <a:rPr lang="en-US" sz="1100">
                <a:solidFill>
                  <a:schemeClr val="bg2">
                    <a:lumMod val="75000"/>
                  </a:schemeClr>
                </a:solidFill>
              </a:rPr>
              <a:t>-- </a:t>
            </a:r>
            <a:r>
              <a:rPr lang="en-US" sz="1100" err="1">
                <a:solidFill>
                  <a:schemeClr val="bg2">
                    <a:lumMod val="75000"/>
                  </a:schemeClr>
                </a:solidFill>
              </a:rPr>
              <a:t>JOINing</a:t>
            </a:r>
            <a:r>
              <a:rPr lang="en-US" sz="1100">
                <a:solidFill>
                  <a:schemeClr val="bg2">
                    <a:lumMod val="75000"/>
                  </a:schemeClr>
                </a:solidFill>
              </a:rPr>
              <a:t> reviews table with users table to retrieve hosts' names </a:t>
            </a:r>
          </a:p>
          <a:p>
            <a:r>
              <a:rPr lang="en-US" sz="1100"/>
              <a:t>    Reviews r JOIN Users u </a:t>
            </a:r>
            <a:r>
              <a:rPr lang="en-US" sz="1100">
                <a:solidFill>
                  <a:schemeClr val="accent5">
                    <a:lumMod val="75000"/>
                  </a:schemeClr>
                </a:solidFill>
              </a:rPr>
              <a:t>ON</a:t>
            </a:r>
            <a:r>
              <a:rPr lang="en-US" sz="1100"/>
              <a:t> </a:t>
            </a:r>
            <a:r>
              <a:rPr lang="en-US" sz="1100" err="1"/>
              <a:t>r.Review_UserID</a:t>
            </a:r>
            <a:r>
              <a:rPr lang="en-US" sz="1100"/>
              <a:t>=</a:t>
            </a:r>
            <a:r>
              <a:rPr lang="en-US" sz="1100" err="1"/>
              <a:t>u.UserID</a:t>
            </a:r>
            <a:endParaRPr lang="en-US" sz="1100"/>
          </a:p>
        </p:txBody>
      </p:sp>
      <p:sp>
        <p:nvSpPr>
          <p:cNvPr id="8" name="TextBox 7">
            <a:extLst>
              <a:ext uri="{FF2B5EF4-FFF2-40B4-BE49-F238E27FC236}">
                <a16:creationId xmlns:a16="http://schemas.microsoft.com/office/drawing/2014/main" id="{48803F5E-9ACB-7242-FD99-F0ED7D359046}"/>
              </a:ext>
            </a:extLst>
          </p:cNvPr>
          <p:cNvSpPr txBox="1"/>
          <p:nvPr/>
        </p:nvSpPr>
        <p:spPr>
          <a:xfrm>
            <a:off x="6100176" y="1192239"/>
            <a:ext cx="6096000" cy="5478423"/>
          </a:xfrm>
          <a:prstGeom prst="rect">
            <a:avLst/>
          </a:prstGeom>
          <a:noFill/>
        </p:spPr>
        <p:txBody>
          <a:bodyPr wrap="square">
            <a:spAutoFit/>
          </a:bodyPr>
          <a:lstStyle/>
          <a:p>
            <a:r>
              <a:rPr lang="en-US" sz="1100">
                <a:solidFill>
                  <a:schemeClr val="bg2">
                    <a:lumMod val="75000"/>
                  </a:schemeClr>
                </a:solidFill>
              </a:rPr>
              <a:t>CREATE TEMPORARY TABLE </a:t>
            </a:r>
            <a:r>
              <a:rPr lang="en-US" sz="1100" err="1">
                <a:solidFill>
                  <a:schemeClr val="bg2">
                    <a:lumMod val="75000"/>
                  </a:schemeClr>
                </a:solidFill>
              </a:rPr>
              <a:t>host_rv</a:t>
            </a:r>
            <a:r>
              <a:rPr lang="en-US" sz="1100">
                <a:solidFill>
                  <a:schemeClr val="bg2">
                    <a:lumMod val="75000"/>
                  </a:schemeClr>
                </a:solidFill>
              </a:rPr>
              <a:t> AS </a:t>
            </a:r>
          </a:p>
          <a:p>
            <a:pPr>
              <a:spcAft>
                <a:spcPts val="600"/>
              </a:spcAft>
            </a:pPr>
            <a:r>
              <a:rPr lang="en-US" sz="1100">
                <a:solidFill>
                  <a:schemeClr val="accent5">
                    <a:lumMod val="75000"/>
                  </a:schemeClr>
                </a:solidFill>
              </a:rPr>
              <a:t>SELECT</a:t>
            </a:r>
            <a:r>
              <a:rPr lang="en-US" sz="1100"/>
              <a:t> </a:t>
            </a:r>
            <a:r>
              <a:rPr lang="en-US" sz="1100" err="1"/>
              <a:t>u.Fname</a:t>
            </a:r>
            <a:r>
              <a:rPr lang="en-US" sz="1100"/>
              <a:t>, </a:t>
            </a:r>
            <a:r>
              <a:rPr lang="en-US" sz="1100" err="1"/>
              <a:t>u.Lname</a:t>
            </a:r>
            <a:r>
              <a:rPr lang="en-US" sz="1100"/>
              <a:t>, </a:t>
            </a:r>
            <a:r>
              <a:rPr lang="en-US" sz="1100" err="1"/>
              <a:t>r.BookingID</a:t>
            </a:r>
            <a:r>
              <a:rPr lang="en-US" sz="1100"/>
              <a:t>,  </a:t>
            </a:r>
            <a:r>
              <a:rPr lang="en-US" sz="1100" err="1"/>
              <a:t>r.Review_Description</a:t>
            </a:r>
            <a:r>
              <a:rPr lang="en-US" sz="1100"/>
              <a:t> </a:t>
            </a:r>
            <a:r>
              <a:rPr lang="en-US" sz="1100">
                <a:solidFill>
                  <a:schemeClr val="accent5">
                    <a:lumMod val="75000"/>
                  </a:schemeClr>
                </a:solidFill>
              </a:rPr>
              <a:t>AS</a:t>
            </a:r>
            <a:r>
              <a:rPr lang="en-US" sz="1100"/>
              <a:t> </a:t>
            </a:r>
            <a:r>
              <a:rPr lang="en-US" sz="1100" err="1"/>
              <a:t>host_review</a:t>
            </a:r>
            <a:r>
              <a:rPr lang="en-US" sz="1100"/>
              <a:t>,  </a:t>
            </a:r>
            <a:r>
              <a:rPr lang="en-US" sz="1100" err="1"/>
              <a:t>r.Rating</a:t>
            </a:r>
            <a:r>
              <a:rPr lang="en-US" sz="1100"/>
              <a:t> AS </a:t>
            </a:r>
            <a:r>
              <a:rPr lang="en-US" sz="1100" err="1"/>
              <a:t>rating_from_host</a:t>
            </a:r>
            <a:endParaRPr lang="en-US" sz="1100"/>
          </a:p>
          <a:p>
            <a:r>
              <a:rPr lang="en-US" sz="1100">
                <a:solidFill>
                  <a:schemeClr val="accent5">
                    <a:lumMod val="75000"/>
                  </a:schemeClr>
                </a:solidFill>
              </a:rPr>
              <a:t>FROM </a:t>
            </a:r>
          </a:p>
          <a:p>
            <a:r>
              <a:rPr lang="en-US" sz="1100"/>
              <a:t>-- </a:t>
            </a:r>
            <a:r>
              <a:rPr lang="en-US" sz="1100" err="1">
                <a:solidFill>
                  <a:schemeClr val="bg2">
                    <a:lumMod val="75000"/>
                  </a:schemeClr>
                </a:solidFill>
              </a:rPr>
              <a:t>JOINing</a:t>
            </a:r>
            <a:r>
              <a:rPr lang="en-US" sz="1100">
                <a:solidFill>
                  <a:schemeClr val="bg2">
                    <a:lumMod val="75000"/>
                  </a:schemeClr>
                </a:solidFill>
              </a:rPr>
              <a:t> reviews table with users table to retrieve hosts' names </a:t>
            </a:r>
          </a:p>
          <a:p>
            <a:r>
              <a:rPr lang="en-US" sz="1100"/>
              <a:t>    Reviews r JOIN Users u </a:t>
            </a:r>
            <a:r>
              <a:rPr lang="en-US" sz="1100">
                <a:solidFill>
                  <a:schemeClr val="accent5">
                    <a:lumMod val="75000"/>
                  </a:schemeClr>
                </a:solidFill>
              </a:rPr>
              <a:t>ON</a:t>
            </a:r>
            <a:r>
              <a:rPr lang="en-US" sz="1100"/>
              <a:t> </a:t>
            </a:r>
            <a:r>
              <a:rPr lang="en-US" sz="1100" err="1"/>
              <a:t>r.Review_UserID</a:t>
            </a:r>
            <a:r>
              <a:rPr lang="en-US" sz="1100"/>
              <a:t>=</a:t>
            </a:r>
            <a:r>
              <a:rPr lang="en-US" sz="1100" err="1"/>
              <a:t>u.UserID</a:t>
            </a:r>
            <a:endParaRPr lang="en-US" sz="1100"/>
          </a:p>
          <a:p>
            <a:r>
              <a:rPr lang="en-US" sz="1100">
                <a:solidFill>
                  <a:schemeClr val="accent5">
                    <a:lumMod val="75000"/>
                  </a:schemeClr>
                </a:solidFill>
              </a:rPr>
              <a:t>WHERE  </a:t>
            </a:r>
            <a:r>
              <a:rPr lang="en-US" sz="1100" err="1"/>
              <a:t>r.BookingID</a:t>
            </a:r>
            <a:r>
              <a:rPr lang="en-US" sz="1100"/>
              <a:t> </a:t>
            </a:r>
            <a:r>
              <a:rPr lang="en-US" sz="1100">
                <a:solidFill>
                  <a:schemeClr val="accent5">
                    <a:lumMod val="75000"/>
                  </a:schemeClr>
                </a:solidFill>
              </a:rPr>
              <a:t>IN</a:t>
            </a:r>
            <a:r>
              <a:rPr lang="en-US" sz="1100"/>
              <a:t> (</a:t>
            </a:r>
          </a:p>
          <a:p>
            <a:r>
              <a:rPr lang="en-US" sz="1100"/>
              <a:t>-- </a:t>
            </a:r>
            <a:r>
              <a:rPr lang="en-US" sz="1100">
                <a:solidFill>
                  <a:schemeClr val="bg2">
                    <a:lumMod val="75000"/>
                  </a:schemeClr>
                </a:solidFill>
              </a:rPr>
              <a:t>Select bookings with more than 1 review received </a:t>
            </a:r>
            <a:r>
              <a:rPr lang="en-US" sz="1100" err="1">
                <a:solidFill>
                  <a:schemeClr val="bg2">
                    <a:lumMod val="75000"/>
                  </a:schemeClr>
                </a:solidFill>
              </a:rPr>
              <a:t>ie</a:t>
            </a:r>
            <a:r>
              <a:rPr lang="en-US" sz="1100">
                <a:solidFill>
                  <a:schemeClr val="bg2">
                    <a:lumMod val="75000"/>
                  </a:schemeClr>
                </a:solidFill>
              </a:rPr>
              <a:t> 1 from guest, 1 from host</a:t>
            </a:r>
          </a:p>
          <a:p>
            <a:r>
              <a:rPr lang="en-US" sz="1100"/>
              <a:t>        </a:t>
            </a:r>
            <a:r>
              <a:rPr lang="en-US" sz="1100">
                <a:solidFill>
                  <a:schemeClr val="accent5">
                    <a:lumMod val="75000"/>
                  </a:schemeClr>
                </a:solidFill>
              </a:rPr>
              <a:t>SELECT</a:t>
            </a:r>
            <a:r>
              <a:rPr lang="en-US" sz="1100"/>
              <a:t> </a:t>
            </a:r>
            <a:r>
              <a:rPr lang="en-US" sz="1100" err="1"/>
              <a:t>BookingID</a:t>
            </a:r>
            <a:endParaRPr lang="en-US" sz="1100"/>
          </a:p>
          <a:p>
            <a:r>
              <a:rPr lang="en-US" sz="1100">
                <a:solidFill>
                  <a:schemeClr val="accent5">
                    <a:lumMod val="75000"/>
                  </a:schemeClr>
                </a:solidFill>
              </a:rPr>
              <a:t>        FROM </a:t>
            </a:r>
            <a:r>
              <a:rPr lang="en-US" sz="1100"/>
              <a:t>Reviews</a:t>
            </a:r>
          </a:p>
          <a:p>
            <a:r>
              <a:rPr lang="en-US" sz="1100">
                <a:solidFill>
                  <a:schemeClr val="accent5">
                    <a:lumMod val="75000"/>
                  </a:schemeClr>
                </a:solidFill>
              </a:rPr>
              <a:t>        GROUP BY </a:t>
            </a:r>
            <a:r>
              <a:rPr lang="en-US" sz="1100" err="1"/>
              <a:t>BookingID</a:t>
            </a:r>
            <a:endParaRPr lang="en-US" sz="1100"/>
          </a:p>
          <a:p>
            <a:r>
              <a:rPr lang="en-US" sz="1100">
                <a:solidFill>
                  <a:schemeClr val="accent5">
                    <a:lumMod val="75000"/>
                  </a:schemeClr>
                </a:solidFill>
              </a:rPr>
              <a:t>        HAVING COUNT</a:t>
            </a:r>
            <a:r>
              <a:rPr lang="en-US" sz="1100"/>
              <a:t>(*)&gt;1</a:t>
            </a:r>
          </a:p>
          <a:p>
            <a:r>
              <a:rPr lang="en-US" sz="1100"/>
              <a:t>    ) </a:t>
            </a:r>
            <a:r>
              <a:rPr lang="en-US" sz="1100">
                <a:solidFill>
                  <a:schemeClr val="accent5">
                    <a:lumMod val="75000"/>
                  </a:schemeClr>
                </a:solidFill>
              </a:rPr>
              <a:t>AND </a:t>
            </a:r>
          </a:p>
          <a:p>
            <a:r>
              <a:rPr lang="en-US" sz="1100">
                <a:solidFill>
                  <a:schemeClr val="bg2">
                    <a:lumMod val="75000"/>
                  </a:schemeClr>
                </a:solidFill>
              </a:rPr>
              <a:t>    -- Hosts have IDs from 1-6</a:t>
            </a:r>
          </a:p>
          <a:p>
            <a:r>
              <a:rPr lang="en-US" sz="1100"/>
              <a:t>    </a:t>
            </a:r>
            <a:r>
              <a:rPr lang="en-US" sz="1100" err="1"/>
              <a:t>r.Review_UserID</a:t>
            </a:r>
            <a:r>
              <a:rPr lang="en-US" sz="1100"/>
              <a:t> </a:t>
            </a:r>
            <a:r>
              <a:rPr lang="en-US" sz="1100">
                <a:solidFill>
                  <a:schemeClr val="accent5">
                    <a:lumMod val="75000"/>
                  </a:schemeClr>
                </a:solidFill>
              </a:rPr>
              <a:t>BETWEEN</a:t>
            </a:r>
            <a:r>
              <a:rPr lang="en-US" sz="1100"/>
              <a:t> 1 AND 6;</a:t>
            </a:r>
          </a:p>
          <a:p>
            <a:r>
              <a:rPr lang="en-US" sz="1100">
                <a:solidFill>
                  <a:schemeClr val="accent5">
                    <a:lumMod val="75000"/>
                  </a:schemeClr>
                </a:solidFill>
              </a:rPr>
              <a:t>SELECT </a:t>
            </a:r>
          </a:p>
          <a:p>
            <a:r>
              <a:rPr lang="en-US" sz="1100"/>
              <a:t>    </a:t>
            </a:r>
            <a:r>
              <a:rPr lang="en-US" sz="1100" err="1"/>
              <a:t>b.ListingID</a:t>
            </a:r>
            <a:r>
              <a:rPr lang="en-US" sz="1100"/>
              <a:t>, </a:t>
            </a:r>
          </a:p>
          <a:p>
            <a:r>
              <a:rPr lang="en-US" sz="1100">
                <a:solidFill>
                  <a:schemeClr val="accent5">
                    <a:lumMod val="75000"/>
                  </a:schemeClr>
                </a:solidFill>
              </a:rPr>
              <a:t>    CONCAT</a:t>
            </a:r>
            <a:r>
              <a:rPr lang="en-US" sz="1100"/>
              <a:t>(</a:t>
            </a:r>
            <a:r>
              <a:rPr lang="en-US" sz="1100" err="1"/>
              <a:t>gr.Fname</a:t>
            </a:r>
            <a:r>
              <a:rPr lang="en-US" sz="1100"/>
              <a:t>, " ", </a:t>
            </a:r>
            <a:r>
              <a:rPr lang="en-US" sz="1100" err="1"/>
              <a:t>gr.Lname</a:t>
            </a:r>
            <a:r>
              <a:rPr lang="en-US" sz="1100"/>
              <a:t>) </a:t>
            </a:r>
            <a:r>
              <a:rPr lang="en-US" sz="1100">
                <a:solidFill>
                  <a:schemeClr val="accent5">
                    <a:lumMod val="75000"/>
                  </a:schemeClr>
                </a:solidFill>
              </a:rPr>
              <a:t>AS</a:t>
            </a:r>
            <a:r>
              <a:rPr lang="en-US" sz="1100"/>
              <a:t> </a:t>
            </a:r>
            <a:r>
              <a:rPr lang="en-US" sz="1100" err="1"/>
              <a:t>guest_name</a:t>
            </a:r>
            <a:r>
              <a:rPr lang="en-US" sz="1100"/>
              <a:t>, </a:t>
            </a:r>
          </a:p>
          <a:p>
            <a:r>
              <a:rPr lang="en-US" sz="1100"/>
              <a:t>    </a:t>
            </a:r>
            <a:r>
              <a:rPr lang="en-US" sz="1100" err="1"/>
              <a:t>gr.guest_review</a:t>
            </a:r>
            <a:r>
              <a:rPr lang="en-US" sz="1100"/>
              <a:t>, </a:t>
            </a:r>
          </a:p>
          <a:p>
            <a:r>
              <a:rPr lang="en-US" sz="1100"/>
              <a:t>    </a:t>
            </a:r>
            <a:r>
              <a:rPr lang="en-US" sz="1100" err="1"/>
              <a:t>gr.rating_from_guest</a:t>
            </a:r>
            <a:r>
              <a:rPr lang="en-US" sz="1100"/>
              <a:t>, </a:t>
            </a:r>
          </a:p>
          <a:p>
            <a:r>
              <a:rPr lang="en-US" sz="1100"/>
              <a:t>    </a:t>
            </a:r>
            <a:r>
              <a:rPr lang="en-US" sz="1100">
                <a:solidFill>
                  <a:schemeClr val="accent5">
                    <a:lumMod val="75000"/>
                  </a:schemeClr>
                </a:solidFill>
              </a:rPr>
              <a:t>CONCAT</a:t>
            </a:r>
            <a:r>
              <a:rPr lang="en-US" sz="1100"/>
              <a:t>(</a:t>
            </a:r>
            <a:r>
              <a:rPr lang="en-US" sz="1100" err="1"/>
              <a:t>hr.Fname</a:t>
            </a:r>
            <a:r>
              <a:rPr lang="en-US" sz="1100"/>
              <a:t>, " ", </a:t>
            </a:r>
            <a:r>
              <a:rPr lang="en-US" sz="1100" err="1"/>
              <a:t>hr.Lname</a:t>
            </a:r>
            <a:r>
              <a:rPr lang="en-US" sz="1100"/>
              <a:t>) </a:t>
            </a:r>
            <a:r>
              <a:rPr lang="en-US" sz="1100">
                <a:solidFill>
                  <a:schemeClr val="accent5">
                    <a:lumMod val="75000"/>
                  </a:schemeClr>
                </a:solidFill>
              </a:rPr>
              <a:t>AS</a:t>
            </a:r>
            <a:r>
              <a:rPr lang="en-US" sz="1100"/>
              <a:t> </a:t>
            </a:r>
            <a:r>
              <a:rPr lang="en-US" sz="1100" err="1"/>
              <a:t>host_name</a:t>
            </a:r>
            <a:r>
              <a:rPr lang="en-US" sz="1100"/>
              <a:t>, </a:t>
            </a:r>
          </a:p>
          <a:p>
            <a:r>
              <a:rPr lang="en-US" sz="1100"/>
              <a:t>    </a:t>
            </a:r>
            <a:r>
              <a:rPr lang="en-US" sz="1100" err="1"/>
              <a:t>hr.host_review</a:t>
            </a:r>
            <a:r>
              <a:rPr lang="en-US" sz="1100"/>
              <a:t>, </a:t>
            </a:r>
          </a:p>
          <a:p>
            <a:pPr>
              <a:spcAft>
                <a:spcPts val="600"/>
              </a:spcAft>
            </a:pPr>
            <a:r>
              <a:rPr lang="en-US" sz="1100"/>
              <a:t>    </a:t>
            </a:r>
            <a:r>
              <a:rPr lang="en-US" sz="1100" err="1"/>
              <a:t>hr.rating_from_host</a:t>
            </a:r>
            <a:endParaRPr lang="en-US" sz="1100"/>
          </a:p>
          <a:p>
            <a:r>
              <a:rPr lang="en-US" sz="1100">
                <a:solidFill>
                  <a:schemeClr val="accent5">
                    <a:lumMod val="75000"/>
                  </a:schemeClr>
                </a:solidFill>
              </a:rPr>
              <a:t>FROM </a:t>
            </a:r>
          </a:p>
          <a:p>
            <a:pPr>
              <a:spcAft>
                <a:spcPts val="600"/>
              </a:spcAft>
            </a:pPr>
            <a:r>
              <a:rPr lang="en-US" sz="1100"/>
              <a:t>    </a:t>
            </a:r>
            <a:r>
              <a:rPr lang="en-US" sz="1100" err="1"/>
              <a:t>guest_rv</a:t>
            </a:r>
            <a:r>
              <a:rPr lang="en-US" sz="1100"/>
              <a:t> gr, </a:t>
            </a:r>
            <a:r>
              <a:rPr lang="en-US" sz="1100" err="1"/>
              <a:t>host_rv</a:t>
            </a:r>
            <a:r>
              <a:rPr lang="en-US" sz="1100"/>
              <a:t> </a:t>
            </a:r>
            <a:r>
              <a:rPr lang="en-US" sz="1100" err="1"/>
              <a:t>hr</a:t>
            </a:r>
            <a:r>
              <a:rPr lang="en-US" sz="1100"/>
              <a:t>, Bookings b</a:t>
            </a:r>
          </a:p>
          <a:p>
            <a:r>
              <a:rPr lang="en-US" sz="1100"/>
              <a:t>-- </a:t>
            </a:r>
            <a:r>
              <a:rPr lang="en-US" sz="1100">
                <a:solidFill>
                  <a:schemeClr val="bg2">
                    <a:lumMod val="75000"/>
                  </a:schemeClr>
                </a:solidFill>
              </a:rPr>
              <a:t>Conducting 2 JOINs here. First to obtain both guest and host reviews and ratings into a single table using the 2 temp tables created. Then to retrieve the listing ID by joining with bookings table.</a:t>
            </a:r>
          </a:p>
          <a:p>
            <a:pPr>
              <a:spcAft>
                <a:spcPts val="600"/>
              </a:spcAft>
            </a:pPr>
            <a:r>
              <a:rPr lang="en-US" sz="1100">
                <a:solidFill>
                  <a:schemeClr val="accent5">
                    <a:lumMod val="75000"/>
                  </a:schemeClr>
                </a:solidFill>
              </a:rPr>
              <a:t>WHERE </a:t>
            </a:r>
          </a:p>
          <a:p>
            <a:r>
              <a:rPr lang="en-US" sz="1100"/>
              <a:t>    </a:t>
            </a:r>
            <a:r>
              <a:rPr lang="en-US" sz="1100" err="1"/>
              <a:t>gr.BookingID</a:t>
            </a:r>
            <a:r>
              <a:rPr lang="en-US" sz="1100"/>
              <a:t>=</a:t>
            </a:r>
            <a:r>
              <a:rPr lang="en-US" sz="1100" err="1"/>
              <a:t>hr.BookingID</a:t>
            </a:r>
            <a:r>
              <a:rPr lang="en-US" sz="1100"/>
              <a:t> AND </a:t>
            </a:r>
          </a:p>
          <a:p>
            <a:r>
              <a:rPr lang="en-US" sz="1100"/>
              <a:t>    </a:t>
            </a:r>
            <a:r>
              <a:rPr lang="en-US" sz="1100" err="1"/>
              <a:t>b.BookingID</a:t>
            </a:r>
            <a:r>
              <a:rPr lang="en-US" sz="1100"/>
              <a:t>=</a:t>
            </a:r>
            <a:r>
              <a:rPr lang="en-US" sz="1100" err="1"/>
              <a:t>gr.BookingID</a:t>
            </a:r>
            <a:r>
              <a:rPr lang="en-US" sz="1100"/>
              <a:t>;</a:t>
            </a:r>
          </a:p>
        </p:txBody>
      </p:sp>
      <p:sp>
        <p:nvSpPr>
          <p:cNvPr id="10" name="TextBox 9">
            <a:extLst>
              <a:ext uri="{FF2B5EF4-FFF2-40B4-BE49-F238E27FC236}">
                <a16:creationId xmlns:a16="http://schemas.microsoft.com/office/drawing/2014/main" id="{908598B3-5BFB-3EDA-9C8C-9E27F1AA7817}"/>
              </a:ext>
            </a:extLst>
          </p:cNvPr>
          <p:cNvSpPr txBox="1"/>
          <p:nvPr/>
        </p:nvSpPr>
        <p:spPr>
          <a:xfrm>
            <a:off x="121920" y="103962"/>
            <a:ext cx="11905129" cy="830997"/>
          </a:xfrm>
          <a:prstGeom prst="rect">
            <a:avLst/>
          </a:prstGeom>
          <a:noFill/>
        </p:spPr>
        <p:txBody>
          <a:bodyPr wrap="square">
            <a:spAutoFit/>
          </a:bodyPr>
          <a:lstStyle/>
          <a:p>
            <a:r>
              <a:rPr lang="en-US" sz="1200"/>
              <a:t>After a booking has been completed, guests and hosts have the choice to leave a review about their stay. From the business standpoint, we are interested to know how each host and guest felt about each of the completed stay to better understand the general sentiments with respect to their stay and the communication between the respective users. </a:t>
            </a:r>
          </a:p>
          <a:p>
            <a:r>
              <a:rPr lang="en-US" sz="1200"/>
              <a:t>This query </a:t>
            </a:r>
            <a:r>
              <a:rPr lang="en-US" sz="1200" b="1">
                <a:solidFill>
                  <a:srgbClr val="E9917F"/>
                </a:solidFill>
              </a:rPr>
              <a:t>retrieves and matches </a:t>
            </a:r>
            <a:r>
              <a:rPr lang="en-US" sz="1200"/>
              <a:t>reviews for bookings where both guests and hosts have provided feedback, displaying the guests and hosts names, their reviews, and ratings in a single output, using multiple joins and temporary tables to ensure accurate pairing of reviews within each booking.  </a:t>
            </a:r>
          </a:p>
        </p:txBody>
      </p:sp>
      <p:cxnSp>
        <p:nvCxnSpPr>
          <p:cNvPr id="12" name="Straight Connector 11">
            <a:extLst>
              <a:ext uri="{FF2B5EF4-FFF2-40B4-BE49-F238E27FC236}">
                <a16:creationId xmlns:a16="http://schemas.microsoft.com/office/drawing/2014/main" id="{8948EF88-AE12-8A4F-70F8-2AE4A35B5A78}"/>
              </a:ext>
            </a:extLst>
          </p:cNvPr>
          <p:cNvCxnSpPr>
            <a:cxnSpLocks/>
          </p:cNvCxnSpPr>
          <p:nvPr/>
        </p:nvCxnSpPr>
        <p:spPr>
          <a:xfrm>
            <a:off x="181635" y="1025634"/>
            <a:ext cx="11570171" cy="0"/>
          </a:xfrm>
          <a:prstGeom prst="line">
            <a:avLst/>
          </a:prstGeom>
          <a:ln w="28575">
            <a:solidFill>
              <a:srgbClr val="E9917F"/>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7463B48-40A3-E374-DA87-3F0127D0F11B}"/>
              </a:ext>
            </a:extLst>
          </p:cNvPr>
          <p:cNvSpPr txBox="1"/>
          <p:nvPr/>
        </p:nvSpPr>
        <p:spPr>
          <a:xfrm>
            <a:off x="121920" y="1211243"/>
            <a:ext cx="5641146" cy="430887"/>
          </a:xfrm>
          <a:prstGeom prst="rect">
            <a:avLst/>
          </a:prstGeom>
          <a:noFill/>
        </p:spPr>
        <p:txBody>
          <a:bodyPr wrap="square">
            <a:spAutoFit/>
          </a:bodyPr>
          <a:lstStyle/>
          <a:p>
            <a:r>
              <a:rPr lang="en-US" sz="1100" b="1"/>
              <a:t>Task -- Display the listing ids, guests' first and last name in a single string, guests' ratings, hosts' first and last name in a single string and hosts' ratings for the stay(s).</a:t>
            </a:r>
          </a:p>
        </p:txBody>
      </p:sp>
      <p:sp>
        <p:nvSpPr>
          <p:cNvPr id="17" name="TextBox 16">
            <a:extLst>
              <a:ext uri="{FF2B5EF4-FFF2-40B4-BE49-F238E27FC236}">
                <a16:creationId xmlns:a16="http://schemas.microsoft.com/office/drawing/2014/main" id="{239C6D5C-59F6-62E2-035C-6E8101056777}"/>
              </a:ext>
            </a:extLst>
          </p:cNvPr>
          <p:cNvSpPr txBox="1"/>
          <p:nvPr/>
        </p:nvSpPr>
        <p:spPr>
          <a:xfrm>
            <a:off x="121920" y="1646896"/>
            <a:ext cx="6097836" cy="261610"/>
          </a:xfrm>
          <a:prstGeom prst="rect">
            <a:avLst/>
          </a:prstGeom>
          <a:noFill/>
        </p:spPr>
        <p:txBody>
          <a:bodyPr wrap="square">
            <a:spAutoFit/>
          </a:bodyPr>
          <a:lstStyle/>
          <a:p>
            <a:r>
              <a:rPr lang="en-US" sz="1100">
                <a:solidFill>
                  <a:schemeClr val="bg2">
                    <a:lumMod val="75000"/>
                  </a:schemeClr>
                </a:solidFill>
              </a:rPr>
              <a:t>--- Temporary table storing reviews given by guests</a:t>
            </a:r>
          </a:p>
        </p:txBody>
      </p:sp>
    </p:spTree>
    <p:extLst>
      <p:ext uri="{BB962C8B-B14F-4D97-AF65-F5344CB8AC3E}">
        <p14:creationId xmlns:p14="http://schemas.microsoft.com/office/powerpoint/2010/main" val="40580358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53533|-1567962|-16743049|-12250529|-14796733|CMHC&quot;,&quot;Id&quot;:&quot;66c4f53630363569a4960462&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2348</Words>
  <Application>Microsoft Macintosh PowerPoint</Application>
  <PresentationFormat>Widescreen</PresentationFormat>
  <Paragraphs>173</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Franklin Gothic Book</vt:lpstr>
      <vt:lpstr>Helvetica Neue</vt:lpstr>
      <vt:lpstr>Times New Roman</vt:lpstr>
      <vt:lpstr>Office Theme</vt:lpstr>
      <vt:lpstr>PowerPoint Presentation</vt:lpstr>
      <vt:lpstr>PowerPoint Presentation</vt:lpstr>
      <vt:lpstr>PowerPoint Presentation</vt:lpstr>
      <vt:lpstr>PowerPoint Presentation</vt:lpstr>
      <vt:lpstr>Our Objectives</vt:lpstr>
      <vt:lpstr>PowerPoint Presentation</vt:lpstr>
      <vt:lpstr>Relational Schema</vt:lpstr>
      <vt:lpstr>PowerPoint Presentation</vt:lpstr>
      <vt:lpstr>PowerPoint Presentation</vt:lpstr>
      <vt:lpstr>Query 1 Learning Point</vt:lpstr>
      <vt:lpstr>PowerPoint Presentation</vt:lpstr>
      <vt:lpstr>Query 2 Learning 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Madeleine Dinh</dc:creator>
  <cp:lastModifiedBy>Madeleine Dinh</cp:lastModifiedBy>
  <cp:revision>1</cp:revision>
  <dcterms:created xsi:type="dcterms:W3CDTF">2024-08-18T19:43:16Z</dcterms:created>
  <dcterms:modified xsi:type="dcterms:W3CDTF">2024-08-22T14:14:06Z</dcterms:modified>
</cp:coreProperties>
</file>